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4"/>
  </p:sldMasterIdLst>
  <p:notesMasterIdLst>
    <p:notesMasterId r:id="rId16"/>
  </p:notesMasterIdLst>
  <p:handoutMasterIdLst>
    <p:handoutMasterId r:id="rId17"/>
  </p:handoutMasterIdLst>
  <p:sldIdLst>
    <p:sldId id="362" r:id="rId5"/>
    <p:sldId id="416" r:id="rId6"/>
    <p:sldId id="398" r:id="rId7"/>
    <p:sldId id="427" r:id="rId8"/>
    <p:sldId id="428" r:id="rId9"/>
    <p:sldId id="429" r:id="rId10"/>
    <p:sldId id="430" r:id="rId11"/>
    <p:sldId id="432" r:id="rId12"/>
    <p:sldId id="410" r:id="rId13"/>
    <p:sldId id="431" r:id="rId14"/>
    <p:sldId id="433" r:id="rId15"/>
  </p:sldIdLst>
  <p:sldSz cx="9904413" cy="6858000"/>
  <p:notesSz cx="6735763" cy="9866313"/>
  <p:defaultTextStyle>
    <a:defPPr>
      <a:defRPr lang="ja-JP"/>
    </a:defPPr>
    <a:lvl1pPr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1pPr>
    <a:lvl2pPr marL="4572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2pPr>
    <a:lvl3pPr marL="9144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3pPr>
    <a:lvl4pPr marL="13716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4pPr>
    <a:lvl5pPr marL="18288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5pPr>
    <a:lvl6pPr marL="22860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6pPr>
    <a:lvl7pPr marL="27432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7pPr>
    <a:lvl8pPr marL="32004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8pPr>
    <a:lvl9pPr marL="36576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069">
          <p15:clr>
            <a:srgbClr val="A4A3A4"/>
          </p15:clr>
        </p15:guide>
        <p15:guide id="2" pos="3120" userDrawn="1">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00FF"/>
    <a:srgbClr val="FFCCCC"/>
    <a:srgbClr val="FF0000"/>
    <a:srgbClr val="FFFF99"/>
    <a:srgbClr val="000099"/>
    <a:srgbClr val="FF7C80"/>
    <a:srgbClr val="FFFFCC"/>
    <a:srgbClr val="0033CC"/>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239957-C755-4304-A8DA-5C62222E8943}" v="683" dt="2025-03-26T10:05:29.254"/>
    <p1510:client id="{97B0C9A6-6F7F-43C1-A85C-72A845FCA3E5}" v="188" dt="2025-03-25T15:26:42.56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736" autoAdjust="0"/>
  </p:normalViewPr>
  <p:slideViewPr>
    <p:cSldViewPr snapToGrid="0">
      <p:cViewPr varScale="1">
        <p:scale>
          <a:sx n="90" d="100"/>
          <a:sy n="90" d="100"/>
        </p:scale>
        <p:origin x="946" y="53"/>
      </p:cViewPr>
      <p:guideLst>
        <p:guide orient="horz" pos="2069"/>
        <p:guide pos="3120"/>
      </p:guideLst>
    </p:cSldViewPr>
  </p:slideViewPr>
  <p:notesTextViewPr>
    <p:cViewPr>
      <p:scale>
        <a:sx n="1" d="1"/>
        <a:sy n="1" d="1"/>
      </p:scale>
      <p:origin x="0" y="0"/>
    </p:cViewPr>
  </p:notesTextViewPr>
  <p:notesViewPr>
    <p:cSldViewPr snapToGrid="0">
      <p:cViewPr>
        <p:scale>
          <a:sx n="1" d="2"/>
          <a:sy n="1" d="2"/>
        </p:scale>
        <p:origin x="0" y="0"/>
      </p:cViewPr>
      <p:guideLst>
        <p:guide orient="horz" pos="3107"/>
        <p:guide pos="212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0654" tIns="45327" rIns="90654" bIns="45327" numCol="1" anchor="t" anchorCtr="0" compatLnSpc="1">
            <a:prstTxWarp prst="textNoShape">
              <a:avLst/>
            </a:prstTxWarp>
          </a:bodyPr>
          <a:lstStyle>
            <a:lvl1pPr algn="l" eaLnBrk="0" hangingPunct="0">
              <a:defRPr sz="1200">
                <a:latin typeface="ＭＳ Ｐゴシック" pitchFamily="50" charset="-128"/>
                <a:ea typeface="ＭＳ Ｐゴシック" pitchFamily="50" charset="-128"/>
              </a:defRPr>
            </a:lvl1pPr>
          </a:lstStyle>
          <a:p>
            <a:pPr>
              <a:defRPr/>
            </a:pPr>
            <a:endParaRPr lang="en-US" altLang="ja-JP"/>
          </a:p>
        </p:txBody>
      </p:sp>
      <p:sp>
        <p:nvSpPr>
          <p:cNvPr id="49155"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0654" tIns="45327" rIns="90654" bIns="45327" numCol="1" anchor="t" anchorCtr="0" compatLnSpc="1">
            <a:prstTxWarp prst="textNoShape">
              <a:avLst/>
            </a:prstTxWarp>
          </a:bodyPr>
          <a:lstStyle>
            <a:lvl1pPr algn="r" eaLnBrk="0" hangingPunct="0">
              <a:defRPr sz="1200">
                <a:latin typeface="ＭＳ Ｐゴシック" pitchFamily="50" charset="-128"/>
                <a:ea typeface="ＭＳ Ｐゴシック" pitchFamily="50" charset="-128"/>
              </a:defRPr>
            </a:lvl1pPr>
          </a:lstStyle>
          <a:p>
            <a:pPr>
              <a:defRPr/>
            </a:pPr>
            <a:fld id="{E86C3D95-AE66-4480-91C8-3FDEB08C89CC}" type="datetimeFigureOut">
              <a:rPr lang="ja-JP" altLang="en-US"/>
              <a:pPr>
                <a:defRPr/>
              </a:pPr>
              <a:t>2025/3/26</a:t>
            </a:fld>
            <a:endParaRPr lang="en-US" altLang="ja-JP"/>
          </a:p>
        </p:txBody>
      </p:sp>
      <p:sp>
        <p:nvSpPr>
          <p:cNvPr id="49156"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0654" tIns="45327" rIns="90654" bIns="45327" numCol="1" anchor="b" anchorCtr="0" compatLnSpc="1">
            <a:prstTxWarp prst="textNoShape">
              <a:avLst/>
            </a:prstTxWarp>
          </a:bodyPr>
          <a:lstStyle>
            <a:lvl1pPr algn="l" eaLnBrk="0" hangingPunct="0">
              <a:defRPr sz="1200">
                <a:latin typeface="ＭＳ Ｐゴシック" pitchFamily="50" charset="-128"/>
                <a:ea typeface="ＭＳ Ｐゴシック" pitchFamily="50" charset="-128"/>
              </a:defRPr>
            </a:lvl1pPr>
          </a:lstStyle>
          <a:p>
            <a:pPr>
              <a:defRPr/>
            </a:pPr>
            <a:endParaRPr lang="en-US" altLang="ja-JP"/>
          </a:p>
        </p:txBody>
      </p:sp>
      <p:sp>
        <p:nvSpPr>
          <p:cNvPr id="49157"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0654" tIns="45327" rIns="90654" bIns="45327" numCol="1" anchor="b" anchorCtr="0" compatLnSpc="1">
            <a:prstTxWarp prst="textNoShape">
              <a:avLst/>
            </a:prstTxWarp>
          </a:bodyPr>
          <a:lstStyle>
            <a:lvl1pPr algn="r" eaLnBrk="0" hangingPunct="0">
              <a:defRPr sz="1200"/>
            </a:lvl1pPr>
          </a:lstStyle>
          <a:p>
            <a:fld id="{5E515F5F-7A01-4E0C-881E-7471BC752760}" type="slidenum">
              <a:rPr lang="ja-JP" altLang="en-US"/>
              <a:pPr/>
              <a:t>‹#›</a:t>
            </a:fld>
            <a:endParaRPr lang="en-US" altLang="ja-JP"/>
          </a:p>
        </p:txBody>
      </p:sp>
    </p:spTree>
    <p:extLst>
      <p:ext uri="{BB962C8B-B14F-4D97-AF65-F5344CB8AC3E}">
        <p14:creationId xmlns:p14="http://schemas.microsoft.com/office/powerpoint/2010/main" val="24815084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17825" cy="493713"/>
          </a:xfrm>
          <a:prstGeom prst="rect">
            <a:avLst/>
          </a:prstGeom>
          <a:noFill/>
          <a:ln w="9525">
            <a:noFill/>
            <a:miter lim="800000"/>
            <a:headEnd/>
            <a:tailEnd/>
          </a:ln>
          <a:effectLst/>
        </p:spPr>
        <p:txBody>
          <a:bodyPr vert="horz" wrap="square" lIns="91427" tIns="45711" rIns="91427" bIns="45711" numCol="1" anchor="t" anchorCtr="0" compatLnSpc="1">
            <a:prstTxWarp prst="textNoShape">
              <a:avLst/>
            </a:prstTxWarp>
          </a:bodyPr>
          <a:lstStyle>
            <a:lvl1pPr algn="l" defTabSz="914406">
              <a:defRPr sz="1200">
                <a:latin typeface="Arial" charset="0"/>
                <a:ea typeface="ＭＳ Ｐゴシック" pitchFamily="50" charset="-128"/>
              </a:defRPr>
            </a:lvl1pPr>
          </a:lstStyle>
          <a:p>
            <a:pPr>
              <a:defRPr/>
            </a:pPr>
            <a:endParaRPr lang="en-US" altLang="ja-JP"/>
          </a:p>
        </p:txBody>
      </p:sp>
      <p:sp>
        <p:nvSpPr>
          <p:cNvPr id="2051" name="Rectangle 3"/>
          <p:cNvSpPr>
            <a:spLocks noGrp="1" noChangeArrowheads="1"/>
          </p:cNvSpPr>
          <p:nvPr>
            <p:ph type="dt" idx="1"/>
          </p:nvPr>
        </p:nvSpPr>
        <p:spPr bwMode="auto">
          <a:xfrm>
            <a:off x="3816350" y="0"/>
            <a:ext cx="2917825" cy="493713"/>
          </a:xfrm>
          <a:prstGeom prst="rect">
            <a:avLst/>
          </a:prstGeom>
          <a:noFill/>
          <a:ln w="9525">
            <a:noFill/>
            <a:miter lim="800000"/>
            <a:headEnd/>
            <a:tailEnd/>
          </a:ln>
          <a:effectLst/>
        </p:spPr>
        <p:txBody>
          <a:bodyPr vert="horz" wrap="square" lIns="91427" tIns="45711" rIns="91427" bIns="45711" numCol="1" anchor="t" anchorCtr="0" compatLnSpc="1">
            <a:prstTxWarp prst="textNoShape">
              <a:avLst/>
            </a:prstTxWarp>
          </a:bodyPr>
          <a:lstStyle>
            <a:lvl1pPr algn="r" defTabSz="914406">
              <a:defRPr sz="1200">
                <a:latin typeface="Arial" charset="0"/>
                <a:ea typeface="ＭＳ Ｐゴシック" pitchFamily="50" charset="-128"/>
              </a:defRPr>
            </a:lvl1pPr>
          </a:lstStyle>
          <a:p>
            <a:pPr>
              <a:defRPr/>
            </a:pPr>
            <a:endParaRPr lang="en-US" altLang="ja-JP"/>
          </a:p>
        </p:txBody>
      </p:sp>
      <p:sp>
        <p:nvSpPr>
          <p:cNvPr id="20484" name="Rectangle 4"/>
          <p:cNvSpPr>
            <a:spLocks noGrp="1" noRot="1" noChangeAspect="1" noChangeArrowheads="1"/>
          </p:cNvSpPr>
          <p:nvPr>
            <p:ph type="sldImg" idx="2"/>
          </p:nvPr>
        </p:nvSpPr>
        <p:spPr bwMode="auto">
          <a:xfrm>
            <a:off x="696913" y="741363"/>
            <a:ext cx="5341937" cy="369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053" name="Rectangle 5"/>
          <p:cNvSpPr>
            <a:spLocks noGrp="1" noRot="1" noChangeArrowheads="1"/>
          </p:cNvSpPr>
          <p:nvPr>
            <p:ph type="body" sz="quarter" idx="3"/>
          </p:nvPr>
        </p:nvSpPr>
        <p:spPr bwMode="auto">
          <a:xfrm>
            <a:off x="674688" y="4686300"/>
            <a:ext cx="5386387" cy="4438650"/>
          </a:xfrm>
          <a:prstGeom prst="rect">
            <a:avLst/>
          </a:prstGeom>
          <a:noFill/>
          <a:ln w="9525">
            <a:noFill/>
            <a:miter lim="800000"/>
            <a:headEnd/>
            <a:tailEnd/>
          </a:ln>
          <a:effectLst/>
        </p:spPr>
        <p:txBody>
          <a:bodyPr vert="horz" wrap="square" lIns="91427" tIns="45711" rIns="91427" bIns="45711" numCol="1" anchor="ctr"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054" name="Rectangle 6"/>
          <p:cNvSpPr>
            <a:spLocks noGrp="1" noChangeArrowheads="1"/>
          </p:cNvSpPr>
          <p:nvPr>
            <p:ph type="ftr" sz="quarter" idx="4"/>
          </p:nvPr>
        </p:nvSpPr>
        <p:spPr bwMode="auto">
          <a:xfrm>
            <a:off x="0" y="9371013"/>
            <a:ext cx="2917825" cy="493712"/>
          </a:xfrm>
          <a:prstGeom prst="rect">
            <a:avLst/>
          </a:prstGeom>
          <a:noFill/>
          <a:ln w="9525">
            <a:noFill/>
            <a:miter lim="800000"/>
            <a:headEnd/>
            <a:tailEnd/>
          </a:ln>
          <a:effectLst/>
        </p:spPr>
        <p:txBody>
          <a:bodyPr vert="horz" wrap="square" lIns="91427" tIns="45711" rIns="91427" bIns="45711" numCol="1" anchor="b" anchorCtr="0" compatLnSpc="1">
            <a:prstTxWarp prst="textNoShape">
              <a:avLst/>
            </a:prstTxWarp>
          </a:bodyPr>
          <a:lstStyle>
            <a:lvl1pPr algn="l" defTabSz="914406">
              <a:defRPr sz="1200">
                <a:latin typeface="Arial" charset="0"/>
                <a:ea typeface="ＭＳ Ｐゴシック" pitchFamily="50" charset="-128"/>
              </a:defRPr>
            </a:lvl1pPr>
          </a:lstStyle>
          <a:p>
            <a:pPr>
              <a:defRPr/>
            </a:pPr>
            <a:endParaRPr lang="en-US" altLang="ja-JP"/>
          </a:p>
        </p:txBody>
      </p:sp>
      <p:sp>
        <p:nvSpPr>
          <p:cNvPr id="2055" name="Rectangle 7"/>
          <p:cNvSpPr>
            <a:spLocks noGrp="1" noChangeArrowheads="1"/>
          </p:cNvSpPr>
          <p:nvPr>
            <p:ph type="sldNum" sz="quarter" idx="5"/>
          </p:nvPr>
        </p:nvSpPr>
        <p:spPr bwMode="auto">
          <a:xfrm>
            <a:off x="3816350" y="9371013"/>
            <a:ext cx="2917825" cy="493712"/>
          </a:xfrm>
          <a:prstGeom prst="rect">
            <a:avLst/>
          </a:prstGeom>
          <a:noFill/>
          <a:ln w="9525">
            <a:noFill/>
            <a:miter lim="800000"/>
            <a:headEnd/>
            <a:tailEnd/>
          </a:ln>
          <a:effectLst/>
        </p:spPr>
        <p:txBody>
          <a:bodyPr vert="horz" wrap="square" lIns="91427" tIns="45711" rIns="91427" bIns="45711" numCol="1" anchor="b" anchorCtr="0" compatLnSpc="1">
            <a:prstTxWarp prst="textNoShape">
              <a:avLst/>
            </a:prstTxWarp>
          </a:bodyPr>
          <a:lstStyle>
            <a:lvl1pPr algn="r">
              <a:defRPr sz="1200">
                <a:latin typeface="Arial" panose="020B0604020202020204" pitchFamily="34" charset="0"/>
              </a:defRPr>
            </a:lvl1pPr>
          </a:lstStyle>
          <a:p>
            <a:fld id="{F3247970-987B-4266-A45C-22B13C5CBF38}" type="slidenum">
              <a:rPr lang="ja-JP" altLang="en-US"/>
              <a:pPr/>
              <a:t>‹#›</a:t>
            </a:fld>
            <a:endParaRPr lang="en-US" altLang="ja-JP"/>
          </a:p>
        </p:txBody>
      </p:sp>
    </p:spTree>
    <p:extLst>
      <p:ext uri="{BB962C8B-B14F-4D97-AF65-F5344CB8AC3E}">
        <p14:creationId xmlns:p14="http://schemas.microsoft.com/office/powerpoint/2010/main" val="29175766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D04494FC-1F49-42B8-A891-0C97866010DA}" type="slidenum">
              <a:rPr lang="ja-JP" altLang="en-US">
                <a:ea typeface="ＭＳ Ｐゴシック" panose="020B0600070205080204" pitchFamily="50" charset="-128"/>
              </a:rPr>
              <a:pPr algn="r" eaLnBrk="1" hangingPunct="1">
                <a:spcBef>
                  <a:spcPct val="0"/>
                </a:spcBef>
              </a:pPr>
              <a:t>1</a:t>
            </a:fld>
            <a:endParaRPr lang="en-US" altLang="ja-JP">
              <a:ea typeface="ＭＳ Ｐゴシック" panose="020B0600070205080204" pitchFamily="50" charset="-128"/>
            </a:endParaRPr>
          </a:p>
        </p:txBody>
      </p:sp>
      <p:sp>
        <p:nvSpPr>
          <p:cNvPr id="21507" name="Rectangle 2"/>
          <p:cNvSpPr>
            <a:spLocks noGrp="1" noRot="1" noChangeAspect="1" noChangeArrowheads="1" noTextEdit="1"/>
          </p:cNvSpPr>
          <p:nvPr>
            <p:ph type="sldImg"/>
          </p:nvPr>
        </p:nvSpPr>
        <p:spPr>
          <a:xfrm>
            <a:off x="708025" y="739775"/>
            <a:ext cx="5341938" cy="3698875"/>
          </a:xfrm>
        </p:spPr>
      </p:sp>
      <p:sp>
        <p:nvSpPr>
          <p:cNvPr id="21508" name="Rectangle 3"/>
          <p:cNvSpPr>
            <a:spLocks noGrp="1" noRot="1" noChangeArrowheads="1"/>
          </p:cNvSpPr>
          <p:nvPr>
            <p:ph type="body" idx="1"/>
          </p:nvPr>
        </p:nvSpPr>
        <p:spPr>
          <a:xfrm>
            <a:off x="895350" y="4686300"/>
            <a:ext cx="4945063" cy="44402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GB">
              <a:latin typeface="Arial" panose="020B0604020202020204" pitchFamily="34" charset="0"/>
            </a:endParaRPr>
          </a:p>
        </p:txBody>
      </p:sp>
    </p:spTree>
    <p:extLst>
      <p:ext uri="{BB962C8B-B14F-4D97-AF65-F5344CB8AC3E}">
        <p14:creationId xmlns:p14="http://schemas.microsoft.com/office/powerpoint/2010/main" val="22501585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AFB226-EDCF-EB52-CABE-03B30A276F56}"/>
            </a:ext>
          </a:extLst>
        </p:cNvPr>
        <p:cNvGrpSpPr/>
        <p:nvPr/>
      </p:nvGrpSpPr>
      <p:grpSpPr>
        <a:xfrm>
          <a:off x="0" y="0"/>
          <a:ext cx="0" cy="0"/>
          <a:chOff x="0" y="0"/>
          <a:chExt cx="0" cy="0"/>
        </a:xfrm>
      </p:grpSpPr>
      <p:sp>
        <p:nvSpPr>
          <p:cNvPr id="34818" name="Rectangle 7">
            <a:extLst>
              <a:ext uri="{FF2B5EF4-FFF2-40B4-BE49-F238E27FC236}">
                <a16:creationId xmlns:a16="http://schemas.microsoft.com/office/drawing/2014/main" id="{C2777DBD-1220-6CE3-180A-41216F930D50}"/>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00B47F3C-3BB5-4D50-8F8A-CA245F911C04}" type="slidenum">
              <a:rPr lang="ja-JP" altLang="en-US">
                <a:ea typeface="ＭＳ Ｐゴシック" panose="020B0600070205080204" pitchFamily="50" charset="-128"/>
              </a:rPr>
              <a:pPr algn="r" eaLnBrk="1" hangingPunct="1">
                <a:spcBef>
                  <a:spcPct val="0"/>
                </a:spcBef>
              </a:pPr>
              <a:t>10</a:t>
            </a:fld>
            <a:endParaRPr lang="en-US" altLang="ja-JP">
              <a:ea typeface="ＭＳ Ｐゴシック" panose="020B0600070205080204" pitchFamily="50" charset="-128"/>
            </a:endParaRPr>
          </a:p>
        </p:txBody>
      </p:sp>
      <p:sp>
        <p:nvSpPr>
          <p:cNvPr id="34819" name="Rectangle 2">
            <a:extLst>
              <a:ext uri="{FF2B5EF4-FFF2-40B4-BE49-F238E27FC236}">
                <a16:creationId xmlns:a16="http://schemas.microsoft.com/office/drawing/2014/main" id="{2FDF199D-1227-999E-4472-E218FDF8C829}"/>
              </a:ext>
            </a:extLst>
          </p:cNvPr>
          <p:cNvSpPr>
            <a:spLocks noGrp="1" noRot="1" noChangeAspect="1" noChangeArrowheads="1" noTextEdit="1"/>
          </p:cNvSpPr>
          <p:nvPr>
            <p:ph type="sldImg"/>
          </p:nvPr>
        </p:nvSpPr>
        <p:spPr/>
      </p:sp>
      <p:sp>
        <p:nvSpPr>
          <p:cNvPr id="34820" name="Rectangle 3">
            <a:extLst>
              <a:ext uri="{FF2B5EF4-FFF2-40B4-BE49-F238E27FC236}">
                <a16:creationId xmlns:a16="http://schemas.microsoft.com/office/drawing/2014/main" id="{7DB286A5-B206-2E9E-0020-660C47BC5541}"/>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7543343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6E2C41-DDC0-8843-9AF4-D702702685D7}"/>
            </a:ext>
          </a:extLst>
        </p:cNvPr>
        <p:cNvGrpSpPr/>
        <p:nvPr/>
      </p:nvGrpSpPr>
      <p:grpSpPr>
        <a:xfrm>
          <a:off x="0" y="0"/>
          <a:ext cx="0" cy="0"/>
          <a:chOff x="0" y="0"/>
          <a:chExt cx="0" cy="0"/>
        </a:xfrm>
      </p:grpSpPr>
      <p:sp>
        <p:nvSpPr>
          <p:cNvPr id="34818" name="Rectangle 7">
            <a:extLst>
              <a:ext uri="{FF2B5EF4-FFF2-40B4-BE49-F238E27FC236}">
                <a16:creationId xmlns:a16="http://schemas.microsoft.com/office/drawing/2014/main" id="{42906316-3094-40BE-EEAF-3768DE10A605}"/>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00B47F3C-3BB5-4D50-8F8A-CA245F911C04}" type="slidenum">
              <a:rPr lang="ja-JP" altLang="en-US">
                <a:ea typeface="ＭＳ Ｐゴシック" panose="020B0600070205080204" pitchFamily="50" charset="-128"/>
              </a:rPr>
              <a:pPr algn="r" eaLnBrk="1" hangingPunct="1">
                <a:spcBef>
                  <a:spcPct val="0"/>
                </a:spcBef>
              </a:pPr>
              <a:t>11</a:t>
            </a:fld>
            <a:endParaRPr lang="en-US" altLang="ja-JP">
              <a:ea typeface="ＭＳ Ｐゴシック" panose="020B0600070205080204" pitchFamily="50" charset="-128"/>
            </a:endParaRPr>
          </a:p>
        </p:txBody>
      </p:sp>
      <p:sp>
        <p:nvSpPr>
          <p:cNvPr id="34819" name="Rectangle 2">
            <a:extLst>
              <a:ext uri="{FF2B5EF4-FFF2-40B4-BE49-F238E27FC236}">
                <a16:creationId xmlns:a16="http://schemas.microsoft.com/office/drawing/2014/main" id="{59633D00-907B-E027-E951-68067E54E7C4}"/>
              </a:ext>
            </a:extLst>
          </p:cNvPr>
          <p:cNvSpPr>
            <a:spLocks noGrp="1" noRot="1" noChangeAspect="1" noChangeArrowheads="1" noTextEdit="1"/>
          </p:cNvSpPr>
          <p:nvPr>
            <p:ph type="sldImg"/>
          </p:nvPr>
        </p:nvSpPr>
        <p:spPr/>
      </p:sp>
      <p:sp>
        <p:nvSpPr>
          <p:cNvPr id="34820" name="Rectangle 3">
            <a:extLst>
              <a:ext uri="{FF2B5EF4-FFF2-40B4-BE49-F238E27FC236}">
                <a16:creationId xmlns:a16="http://schemas.microsoft.com/office/drawing/2014/main" id="{EF840DAD-4B61-414A-645A-CC7E260E4758}"/>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1646395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A07BC171-D004-4525-A7B0-D108609749A6}" type="slidenum">
              <a:rPr lang="ja-JP" altLang="en-US">
                <a:ea typeface="ＭＳ Ｐゴシック" panose="020B0600070205080204" pitchFamily="50" charset="-128"/>
              </a:rPr>
              <a:pPr algn="r" eaLnBrk="1" hangingPunct="1">
                <a:spcBef>
                  <a:spcPct val="0"/>
                </a:spcBef>
              </a:pPr>
              <a:t>2</a:t>
            </a:fld>
            <a:endParaRPr lang="en-US" altLang="ja-JP">
              <a:ea typeface="ＭＳ Ｐゴシック" panose="020B0600070205080204" pitchFamily="50" charset="-128"/>
            </a:endParaRPr>
          </a:p>
        </p:txBody>
      </p:sp>
      <p:sp>
        <p:nvSpPr>
          <p:cNvPr id="27651" name="Rectangle 2"/>
          <p:cNvSpPr>
            <a:spLocks noGrp="1" noRot="1" noChangeAspect="1" noChangeArrowheads="1" noTextEdit="1"/>
          </p:cNvSpPr>
          <p:nvPr>
            <p:ph type="sldImg"/>
          </p:nvPr>
        </p:nvSpPr>
        <p:spPr/>
      </p:sp>
      <p:sp>
        <p:nvSpPr>
          <p:cNvPr id="27652"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3132963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F69E9FED-4E31-479D-BB10-C3E843E33496}" type="slidenum">
              <a:rPr lang="ja-JP" altLang="en-US">
                <a:ea typeface="ＭＳ Ｐゴシック" panose="020B0600070205080204" pitchFamily="50" charset="-128"/>
              </a:rPr>
              <a:pPr algn="r" eaLnBrk="1" hangingPunct="1">
                <a:spcBef>
                  <a:spcPct val="0"/>
                </a:spcBef>
              </a:pPr>
              <a:t>3</a:t>
            </a:fld>
            <a:endParaRPr lang="en-US" altLang="ja-JP">
              <a:ea typeface="ＭＳ Ｐゴシック" panose="020B0600070205080204" pitchFamily="50" charset="-128"/>
            </a:endParaRPr>
          </a:p>
        </p:txBody>
      </p:sp>
      <p:sp>
        <p:nvSpPr>
          <p:cNvPr id="23555" name="Rectangle 2"/>
          <p:cNvSpPr>
            <a:spLocks noGrp="1" noRot="1" noChangeAspect="1" noChangeArrowheads="1" noTextEdit="1"/>
          </p:cNvSpPr>
          <p:nvPr>
            <p:ph type="sldImg"/>
          </p:nvPr>
        </p:nvSpPr>
        <p:spPr/>
      </p:sp>
      <p:sp>
        <p:nvSpPr>
          <p:cNvPr id="23556"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2882336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E5E781-1BB1-6A32-DCC9-1FB39E5836FA}"/>
            </a:ext>
          </a:extLst>
        </p:cNvPr>
        <p:cNvGrpSpPr/>
        <p:nvPr/>
      </p:nvGrpSpPr>
      <p:grpSpPr>
        <a:xfrm>
          <a:off x="0" y="0"/>
          <a:ext cx="0" cy="0"/>
          <a:chOff x="0" y="0"/>
          <a:chExt cx="0" cy="0"/>
        </a:xfrm>
      </p:grpSpPr>
      <p:sp>
        <p:nvSpPr>
          <p:cNvPr id="23554" name="Rectangle 7">
            <a:extLst>
              <a:ext uri="{FF2B5EF4-FFF2-40B4-BE49-F238E27FC236}">
                <a16:creationId xmlns:a16="http://schemas.microsoft.com/office/drawing/2014/main" id="{4E4B59AA-D8F8-0C7F-A743-508076D669FB}"/>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F69E9FED-4E31-479D-BB10-C3E843E33496}" type="slidenum">
              <a:rPr lang="ja-JP" altLang="en-US">
                <a:ea typeface="ＭＳ Ｐゴシック" panose="020B0600070205080204" pitchFamily="50" charset="-128"/>
              </a:rPr>
              <a:pPr algn="r" eaLnBrk="1" hangingPunct="1">
                <a:spcBef>
                  <a:spcPct val="0"/>
                </a:spcBef>
              </a:pPr>
              <a:t>4</a:t>
            </a:fld>
            <a:endParaRPr lang="en-US" altLang="ja-JP">
              <a:ea typeface="ＭＳ Ｐゴシック" panose="020B0600070205080204" pitchFamily="50" charset="-128"/>
            </a:endParaRPr>
          </a:p>
        </p:txBody>
      </p:sp>
      <p:sp>
        <p:nvSpPr>
          <p:cNvPr id="23555" name="Rectangle 2">
            <a:extLst>
              <a:ext uri="{FF2B5EF4-FFF2-40B4-BE49-F238E27FC236}">
                <a16:creationId xmlns:a16="http://schemas.microsoft.com/office/drawing/2014/main" id="{8134A99D-2C7F-985B-05AB-0C19C761CD7C}"/>
              </a:ext>
            </a:extLst>
          </p:cNvPr>
          <p:cNvSpPr>
            <a:spLocks noGrp="1" noRot="1" noChangeAspect="1" noChangeArrowheads="1" noTextEdit="1"/>
          </p:cNvSpPr>
          <p:nvPr>
            <p:ph type="sldImg"/>
          </p:nvPr>
        </p:nvSpPr>
        <p:spPr/>
      </p:sp>
      <p:sp>
        <p:nvSpPr>
          <p:cNvPr id="23556" name="Rectangle 3">
            <a:extLst>
              <a:ext uri="{FF2B5EF4-FFF2-40B4-BE49-F238E27FC236}">
                <a16:creationId xmlns:a16="http://schemas.microsoft.com/office/drawing/2014/main" id="{31EBF593-C8FB-7ED8-A42A-87E07DE24829}"/>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41609346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14FA58-EAE2-BC2A-2EEA-6EC9857EDE0B}"/>
            </a:ext>
          </a:extLst>
        </p:cNvPr>
        <p:cNvGrpSpPr/>
        <p:nvPr/>
      </p:nvGrpSpPr>
      <p:grpSpPr>
        <a:xfrm>
          <a:off x="0" y="0"/>
          <a:ext cx="0" cy="0"/>
          <a:chOff x="0" y="0"/>
          <a:chExt cx="0" cy="0"/>
        </a:xfrm>
      </p:grpSpPr>
      <p:sp>
        <p:nvSpPr>
          <p:cNvPr id="23554" name="Rectangle 7">
            <a:extLst>
              <a:ext uri="{FF2B5EF4-FFF2-40B4-BE49-F238E27FC236}">
                <a16:creationId xmlns:a16="http://schemas.microsoft.com/office/drawing/2014/main" id="{A5E810F1-8B6D-9BCA-DE97-4D5B79174294}"/>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F69E9FED-4E31-479D-BB10-C3E843E33496}" type="slidenum">
              <a:rPr lang="ja-JP" altLang="en-US">
                <a:ea typeface="ＭＳ Ｐゴシック" panose="020B0600070205080204" pitchFamily="50" charset="-128"/>
              </a:rPr>
              <a:pPr algn="r" eaLnBrk="1" hangingPunct="1">
                <a:spcBef>
                  <a:spcPct val="0"/>
                </a:spcBef>
              </a:pPr>
              <a:t>5</a:t>
            </a:fld>
            <a:endParaRPr lang="en-US" altLang="ja-JP">
              <a:ea typeface="ＭＳ Ｐゴシック" panose="020B0600070205080204" pitchFamily="50" charset="-128"/>
            </a:endParaRPr>
          </a:p>
        </p:txBody>
      </p:sp>
      <p:sp>
        <p:nvSpPr>
          <p:cNvPr id="23555" name="Rectangle 2">
            <a:extLst>
              <a:ext uri="{FF2B5EF4-FFF2-40B4-BE49-F238E27FC236}">
                <a16:creationId xmlns:a16="http://schemas.microsoft.com/office/drawing/2014/main" id="{60088666-5B5A-36CA-1982-D98EFF045D54}"/>
              </a:ext>
            </a:extLst>
          </p:cNvPr>
          <p:cNvSpPr>
            <a:spLocks noGrp="1" noRot="1" noChangeAspect="1" noChangeArrowheads="1" noTextEdit="1"/>
          </p:cNvSpPr>
          <p:nvPr>
            <p:ph type="sldImg"/>
          </p:nvPr>
        </p:nvSpPr>
        <p:spPr/>
      </p:sp>
      <p:sp>
        <p:nvSpPr>
          <p:cNvPr id="23556" name="Rectangle 3">
            <a:extLst>
              <a:ext uri="{FF2B5EF4-FFF2-40B4-BE49-F238E27FC236}">
                <a16:creationId xmlns:a16="http://schemas.microsoft.com/office/drawing/2014/main" id="{80434A61-9F42-DF7E-168F-0BDA67E472FD}"/>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34531032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A86F8D-86EA-821C-9655-A6D4F6B3DD0A}"/>
            </a:ext>
          </a:extLst>
        </p:cNvPr>
        <p:cNvGrpSpPr/>
        <p:nvPr/>
      </p:nvGrpSpPr>
      <p:grpSpPr>
        <a:xfrm>
          <a:off x="0" y="0"/>
          <a:ext cx="0" cy="0"/>
          <a:chOff x="0" y="0"/>
          <a:chExt cx="0" cy="0"/>
        </a:xfrm>
      </p:grpSpPr>
      <p:sp>
        <p:nvSpPr>
          <p:cNvPr id="23554" name="Rectangle 7">
            <a:extLst>
              <a:ext uri="{FF2B5EF4-FFF2-40B4-BE49-F238E27FC236}">
                <a16:creationId xmlns:a16="http://schemas.microsoft.com/office/drawing/2014/main" id="{3CA0063B-AE64-AB6C-D685-9D41BC593477}"/>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F69E9FED-4E31-479D-BB10-C3E843E33496}" type="slidenum">
              <a:rPr lang="ja-JP" altLang="en-US">
                <a:ea typeface="ＭＳ Ｐゴシック" panose="020B0600070205080204" pitchFamily="50" charset="-128"/>
              </a:rPr>
              <a:pPr algn="r" eaLnBrk="1" hangingPunct="1">
                <a:spcBef>
                  <a:spcPct val="0"/>
                </a:spcBef>
              </a:pPr>
              <a:t>6</a:t>
            </a:fld>
            <a:endParaRPr lang="en-US" altLang="ja-JP">
              <a:ea typeface="ＭＳ Ｐゴシック" panose="020B0600070205080204" pitchFamily="50" charset="-128"/>
            </a:endParaRPr>
          </a:p>
        </p:txBody>
      </p:sp>
      <p:sp>
        <p:nvSpPr>
          <p:cNvPr id="23555" name="Rectangle 2">
            <a:extLst>
              <a:ext uri="{FF2B5EF4-FFF2-40B4-BE49-F238E27FC236}">
                <a16:creationId xmlns:a16="http://schemas.microsoft.com/office/drawing/2014/main" id="{0D4A5F68-B4DB-6C51-67A2-AD443C7707DA}"/>
              </a:ext>
            </a:extLst>
          </p:cNvPr>
          <p:cNvSpPr>
            <a:spLocks noGrp="1" noRot="1" noChangeAspect="1" noChangeArrowheads="1" noTextEdit="1"/>
          </p:cNvSpPr>
          <p:nvPr>
            <p:ph type="sldImg"/>
          </p:nvPr>
        </p:nvSpPr>
        <p:spPr/>
      </p:sp>
      <p:sp>
        <p:nvSpPr>
          <p:cNvPr id="23556" name="Rectangle 3">
            <a:extLst>
              <a:ext uri="{FF2B5EF4-FFF2-40B4-BE49-F238E27FC236}">
                <a16:creationId xmlns:a16="http://schemas.microsoft.com/office/drawing/2014/main" id="{D6E60A0C-45E3-CB1D-1308-0D7C3120A514}"/>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1676965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C06DDE-A816-4BA1-8309-2E0EFF6742E5}"/>
            </a:ext>
          </a:extLst>
        </p:cNvPr>
        <p:cNvGrpSpPr/>
        <p:nvPr/>
      </p:nvGrpSpPr>
      <p:grpSpPr>
        <a:xfrm>
          <a:off x="0" y="0"/>
          <a:ext cx="0" cy="0"/>
          <a:chOff x="0" y="0"/>
          <a:chExt cx="0" cy="0"/>
        </a:xfrm>
      </p:grpSpPr>
      <p:sp>
        <p:nvSpPr>
          <p:cNvPr id="33794" name="Rectangle 7">
            <a:extLst>
              <a:ext uri="{FF2B5EF4-FFF2-40B4-BE49-F238E27FC236}">
                <a16:creationId xmlns:a16="http://schemas.microsoft.com/office/drawing/2014/main" id="{87B54D7F-F69C-03DB-B889-F9CE67ABF5EE}"/>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0D5FF737-CF4E-4A1E-AA8E-1F9247CDB23E}" type="slidenum">
              <a:rPr lang="ja-JP" altLang="en-US">
                <a:ea typeface="ＭＳ Ｐゴシック" panose="020B0600070205080204" pitchFamily="50" charset="-128"/>
              </a:rPr>
              <a:pPr algn="r" eaLnBrk="1" hangingPunct="1">
                <a:spcBef>
                  <a:spcPct val="0"/>
                </a:spcBef>
              </a:pPr>
              <a:t>7</a:t>
            </a:fld>
            <a:endParaRPr lang="en-US" altLang="ja-JP">
              <a:ea typeface="ＭＳ Ｐゴシック" panose="020B0600070205080204" pitchFamily="50" charset="-128"/>
            </a:endParaRPr>
          </a:p>
        </p:txBody>
      </p:sp>
      <p:sp>
        <p:nvSpPr>
          <p:cNvPr id="33795" name="Rectangle 2">
            <a:extLst>
              <a:ext uri="{FF2B5EF4-FFF2-40B4-BE49-F238E27FC236}">
                <a16:creationId xmlns:a16="http://schemas.microsoft.com/office/drawing/2014/main" id="{938EEE67-1830-728E-F736-04967E6C0C85}"/>
              </a:ext>
            </a:extLst>
          </p:cNvPr>
          <p:cNvSpPr>
            <a:spLocks noGrp="1" noRot="1" noChangeAspect="1" noChangeArrowheads="1" noTextEdit="1"/>
          </p:cNvSpPr>
          <p:nvPr>
            <p:ph type="sldImg"/>
          </p:nvPr>
        </p:nvSpPr>
        <p:spPr/>
      </p:sp>
      <p:sp>
        <p:nvSpPr>
          <p:cNvPr id="33796" name="Rectangle 3">
            <a:extLst>
              <a:ext uri="{FF2B5EF4-FFF2-40B4-BE49-F238E27FC236}">
                <a16:creationId xmlns:a16="http://schemas.microsoft.com/office/drawing/2014/main" id="{589F2931-0DF3-FEF9-C68A-4FEAF8633B80}"/>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1676062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E404DB-F23E-0A74-9C9C-0B0EBA26532D}"/>
            </a:ext>
          </a:extLst>
        </p:cNvPr>
        <p:cNvGrpSpPr/>
        <p:nvPr/>
      </p:nvGrpSpPr>
      <p:grpSpPr>
        <a:xfrm>
          <a:off x="0" y="0"/>
          <a:ext cx="0" cy="0"/>
          <a:chOff x="0" y="0"/>
          <a:chExt cx="0" cy="0"/>
        </a:xfrm>
      </p:grpSpPr>
      <p:sp>
        <p:nvSpPr>
          <p:cNvPr id="23554" name="Rectangle 7">
            <a:extLst>
              <a:ext uri="{FF2B5EF4-FFF2-40B4-BE49-F238E27FC236}">
                <a16:creationId xmlns:a16="http://schemas.microsoft.com/office/drawing/2014/main" id="{54012FA9-79DB-524E-69E6-9DA90CD55AC7}"/>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F69E9FED-4E31-479D-BB10-C3E843E33496}" type="slidenum">
              <a:rPr lang="ja-JP" altLang="en-US">
                <a:ea typeface="ＭＳ Ｐゴシック" panose="020B0600070205080204" pitchFamily="50" charset="-128"/>
              </a:rPr>
              <a:pPr algn="r" eaLnBrk="1" hangingPunct="1">
                <a:spcBef>
                  <a:spcPct val="0"/>
                </a:spcBef>
              </a:pPr>
              <a:t>8</a:t>
            </a:fld>
            <a:endParaRPr lang="en-US" altLang="ja-JP">
              <a:ea typeface="ＭＳ Ｐゴシック" panose="020B0600070205080204" pitchFamily="50" charset="-128"/>
            </a:endParaRPr>
          </a:p>
        </p:txBody>
      </p:sp>
      <p:sp>
        <p:nvSpPr>
          <p:cNvPr id="23555" name="Rectangle 2">
            <a:extLst>
              <a:ext uri="{FF2B5EF4-FFF2-40B4-BE49-F238E27FC236}">
                <a16:creationId xmlns:a16="http://schemas.microsoft.com/office/drawing/2014/main" id="{6B211CD7-051F-1A4F-8CC8-24B3F5F943F3}"/>
              </a:ext>
            </a:extLst>
          </p:cNvPr>
          <p:cNvSpPr>
            <a:spLocks noGrp="1" noRot="1" noChangeAspect="1" noChangeArrowheads="1" noTextEdit="1"/>
          </p:cNvSpPr>
          <p:nvPr>
            <p:ph type="sldImg"/>
          </p:nvPr>
        </p:nvSpPr>
        <p:spPr/>
      </p:sp>
      <p:sp>
        <p:nvSpPr>
          <p:cNvPr id="23556" name="Rectangle 3">
            <a:extLst>
              <a:ext uri="{FF2B5EF4-FFF2-40B4-BE49-F238E27FC236}">
                <a16:creationId xmlns:a16="http://schemas.microsoft.com/office/drawing/2014/main" id="{91ABE68E-D053-6A8A-BFCA-F12D42756C3C}"/>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650307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AD814A6B-67F7-4720-9673-9DA2CA5E5F37}" type="slidenum">
              <a:rPr lang="ja-JP" altLang="en-US">
                <a:ea typeface="ＭＳ Ｐゴシック" panose="020B0600070205080204" pitchFamily="50" charset="-128"/>
              </a:rPr>
              <a:pPr algn="r" eaLnBrk="1" hangingPunct="1">
                <a:spcBef>
                  <a:spcPct val="0"/>
                </a:spcBef>
              </a:pPr>
              <a:t>9</a:t>
            </a:fld>
            <a:endParaRPr lang="en-US" altLang="ja-JP">
              <a:ea typeface="ＭＳ Ｐゴシック" panose="020B0600070205080204" pitchFamily="50" charset="-128"/>
            </a:endParaRPr>
          </a:p>
        </p:txBody>
      </p:sp>
      <p:sp>
        <p:nvSpPr>
          <p:cNvPr id="25603" name="Rectangle 2"/>
          <p:cNvSpPr>
            <a:spLocks noGrp="1" noRot="1" noChangeAspect="1" noChangeArrowheads="1" noTextEdit="1"/>
          </p:cNvSpPr>
          <p:nvPr>
            <p:ph type="sldImg"/>
          </p:nvPr>
        </p:nvSpPr>
        <p:spPr/>
      </p:sp>
      <p:sp>
        <p:nvSpPr>
          <p:cNvPr id="25604"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1099419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 name="Rectangle 6"/>
          <p:cNvSpPr>
            <a:spLocks noChangeArrowheads="1"/>
          </p:cNvSpPr>
          <p:nvPr userDrawn="1"/>
        </p:nvSpPr>
        <p:spPr bwMode="auto">
          <a:xfrm>
            <a:off x="775742" y="404664"/>
            <a:ext cx="8496944" cy="864096"/>
          </a:xfrm>
          <a:prstGeom prst="rect">
            <a:avLst/>
          </a:prstGeom>
          <a:solidFill>
            <a:schemeClr val="bg1">
              <a:lumMod val="95000"/>
              <a:alpha val="55000"/>
            </a:schemeClr>
          </a:solidFill>
          <a:ln>
            <a:noFill/>
          </a:ln>
        </p:spPr>
        <p:txBody>
          <a:bodyPr anchor="ctr"/>
          <a:lstStyle/>
          <a:p>
            <a:pPr marL="0" marR="0" indent="0" algn="ctr" defTabSz="914400" rtl="0" eaLnBrk="1" fontAlgn="base" latinLnBrk="0" hangingPunct="1">
              <a:lnSpc>
                <a:spcPct val="100000"/>
              </a:lnSpc>
              <a:spcBef>
                <a:spcPct val="0"/>
              </a:spcBef>
              <a:spcAft>
                <a:spcPct val="0"/>
              </a:spcAft>
              <a:buClrTx/>
              <a:buSzTx/>
              <a:buFontTx/>
              <a:buNone/>
              <a:tabLst/>
            </a:pPr>
            <a:r>
              <a:rPr kumimoji="0" lang="ja-JP" altLang="en-US" sz="1600" b="0" i="0" u="none" strike="noStrike" cap="none" normalizeH="0" baseline="0" dirty="0">
                <a:ln>
                  <a:noFill/>
                </a:ln>
                <a:solidFill>
                  <a:schemeClr val="tx1"/>
                </a:solidFill>
                <a:effectLst/>
                <a:latin typeface="ＭＳ Ｐゴシック" pitchFamily="50" charset="-128"/>
                <a:ea typeface="ＭＳ Ｐゴシック" pitchFamily="50" charset="-128"/>
              </a:rPr>
              <a:t>令和６年度補正予算</a:t>
            </a:r>
            <a:endParaRPr kumimoji="0" lang="en-US" altLang="ja-JP" sz="1600" b="0" i="0" u="none" strike="noStrike" cap="none" normalizeH="0" baseline="0" dirty="0">
              <a:ln>
                <a:noFill/>
              </a:ln>
              <a:solidFill>
                <a:schemeClr val="tx1"/>
              </a:solidFill>
              <a:effectLst/>
              <a:latin typeface="ＭＳ Ｐゴシック" pitchFamily="50" charset="-128"/>
              <a:ea typeface="ＭＳ Ｐゴシック" pitchFamily="50" charset="-128"/>
            </a:endParaRPr>
          </a:p>
          <a:p>
            <a:pPr marL="0" marR="0" indent="0" algn="ctr" defTabSz="914400" rtl="0" eaLnBrk="1" fontAlgn="base" latinLnBrk="0" hangingPunct="1">
              <a:lnSpc>
                <a:spcPct val="100000"/>
              </a:lnSpc>
              <a:spcBef>
                <a:spcPct val="0"/>
              </a:spcBef>
              <a:spcAft>
                <a:spcPct val="0"/>
              </a:spcAft>
              <a:buClrTx/>
              <a:buSzTx/>
              <a:buFontTx/>
              <a:buNone/>
              <a:tabLst/>
            </a:pPr>
            <a:r>
              <a:rPr kumimoji="0" lang="ja-JP" altLang="en-US" sz="1600" b="0" i="0" u="none" strike="noStrike" cap="none" normalizeH="0" baseline="0" dirty="0">
                <a:ln>
                  <a:noFill/>
                </a:ln>
                <a:solidFill>
                  <a:schemeClr val="tx1"/>
                </a:solidFill>
                <a:effectLst/>
                <a:latin typeface="ＭＳ Ｐゴシック" pitchFamily="50" charset="-128"/>
                <a:ea typeface="ＭＳ Ｐゴシック" pitchFamily="50" charset="-128"/>
              </a:rPr>
              <a:t>「先端技術活用メンタルヘルスサービス開発支援事業費補助金」に係る補助事業</a:t>
            </a:r>
            <a:endParaRPr lang="ja-JP" altLang="en-US" sz="1500" b="1" dirty="0">
              <a:solidFill>
                <a:schemeClr val="tx2"/>
              </a:solidFill>
            </a:endParaRPr>
          </a:p>
          <a:p>
            <a:pPr eaLnBrk="0" hangingPunct="0">
              <a:defRPr/>
            </a:pPr>
            <a:r>
              <a:rPr lang="ja-JP" altLang="en-US" sz="2400" dirty="0">
                <a:solidFill>
                  <a:schemeClr val="tx2"/>
                </a:solidFill>
              </a:rPr>
              <a:t>提 案 書</a:t>
            </a:r>
          </a:p>
        </p:txBody>
      </p:sp>
      <p:sp>
        <p:nvSpPr>
          <p:cNvPr id="4" name="Text Box 3"/>
          <p:cNvSpPr txBox="1">
            <a:spLocks noChangeArrowheads="1"/>
          </p:cNvSpPr>
          <p:nvPr userDrawn="1"/>
        </p:nvSpPr>
        <p:spPr bwMode="auto">
          <a:xfrm>
            <a:off x="9404350" y="6540500"/>
            <a:ext cx="504825" cy="307975"/>
          </a:xfrm>
          <a:prstGeom prst="rect">
            <a:avLst/>
          </a:prstGeom>
          <a:noFill/>
          <a:ln>
            <a:noFill/>
          </a:ln>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spcBef>
                <a:spcPct val="50000"/>
              </a:spcBef>
              <a:buFont typeface="Wingdings" panose="05000000000000000000" pitchFamily="2" charset="2"/>
              <a:buNone/>
            </a:pPr>
            <a:fld id="{9FA2AD36-3B13-4AEE-B3DF-E8245FD957D5}" type="slidenum">
              <a:rPr lang="ja-JP" altLang="en-US" sz="1400"/>
              <a:pPr eaLnBrk="1" hangingPunct="1">
                <a:spcBef>
                  <a:spcPct val="50000"/>
                </a:spcBef>
                <a:buFont typeface="Wingdings" panose="05000000000000000000" pitchFamily="2" charset="2"/>
                <a:buNone/>
              </a:pPr>
              <a:t>‹#›</a:t>
            </a:fld>
            <a:endParaRPr lang="en-US" altLang="ja-JP" sz="1400"/>
          </a:p>
        </p:txBody>
      </p:sp>
      <p:sp>
        <p:nvSpPr>
          <p:cNvPr id="2" name="Text Box 4"/>
          <p:cNvSpPr txBox="1">
            <a:spLocks noChangeArrowheads="1"/>
          </p:cNvSpPr>
          <p:nvPr userDrawn="1"/>
        </p:nvSpPr>
        <p:spPr bwMode="auto">
          <a:xfrm>
            <a:off x="9139694" y="76017"/>
            <a:ext cx="529311" cy="246221"/>
          </a:xfrm>
          <a:prstGeom prst="rect">
            <a:avLst/>
          </a:prstGeom>
          <a:solidFill>
            <a:schemeClr val="bg1"/>
          </a:solidFill>
          <a:ln w="28575">
            <a:solidFill>
              <a:srgbClr val="0000FF"/>
            </a:solidFill>
            <a:miter lim="800000"/>
            <a:headEnd/>
            <a:tailEnd/>
          </a:ln>
        </p:spPr>
        <p:txBody>
          <a:bodyPr wrap="none">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dirty="0"/>
              <a:t>様式２</a:t>
            </a:r>
          </a:p>
        </p:txBody>
      </p:sp>
    </p:spTree>
    <p:extLst>
      <p:ext uri="{BB962C8B-B14F-4D97-AF65-F5344CB8AC3E}">
        <p14:creationId xmlns:p14="http://schemas.microsoft.com/office/powerpoint/2010/main" val="137762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1600200"/>
            <a:ext cx="8913813" cy="4525963"/>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707503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7263" cy="5851525"/>
          </a:xfrm>
          <a:prstGeom prst="rect">
            <a:avLst/>
          </a:prstGeo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38"/>
            <a:ext cx="6534150" cy="5851525"/>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7762813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0" y="274638"/>
            <a:ext cx="8913813" cy="5851525"/>
          </a:xfrm>
          <a:prstGeom prst="rect">
            <a:avLst/>
          </a:prstGeo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768583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95300" y="1600200"/>
            <a:ext cx="8913813" cy="4525963"/>
          </a:xfrm>
          <a:prstGeom prst="rect">
            <a:avLst/>
          </a:prstGeo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 name="タイトル 1"/>
          <p:cNvSpPr>
            <a:spLocks noGrp="1"/>
          </p:cNvSpPr>
          <p:nvPr>
            <p:ph type="title"/>
          </p:nvPr>
        </p:nvSpPr>
        <p:spPr>
          <a:xfrm>
            <a:off x="495300" y="274638"/>
            <a:ext cx="8913813" cy="1143000"/>
          </a:xfrm>
          <a:prstGeom prst="rect">
            <a:avLst/>
          </a:prstGeom>
        </p:spPr>
        <p:txBody>
          <a:bodyPr/>
          <a:lstStyle/>
          <a:p>
            <a:r>
              <a:rPr lang="ja-JP" altLang="en-US"/>
              <a:t>マスタ タイトルの書式設定</a:t>
            </a:r>
          </a:p>
        </p:txBody>
      </p:sp>
    </p:spTree>
    <p:extLst>
      <p:ext uri="{BB962C8B-B14F-4D97-AF65-F5344CB8AC3E}">
        <p14:creationId xmlns:p14="http://schemas.microsoft.com/office/powerpoint/2010/main" val="3785108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18512" cy="1362075"/>
          </a:xfrm>
          <a:prstGeom prst="rect">
            <a:avLst/>
          </a:prstGeo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38" y="2906713"/>
            <a:ext cx="8418512"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Tree>
    <p:extLst>
      <p:ext uri="{BB962C8B-B14F-4D97-AF65-F5344CB8AC3E}">
        <p14:creationId xmlns:p14="http://schemas.microsoft.com/office/powerpoint/2010/main" val="2464047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0"/>
            <a:ext cx="4379913"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7613"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18307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0788"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0788"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500845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p>
            <a:r>
              <a:rPr lang="ja-JP" altLang="en-US"/>
              <a:t>マスタ タイトルの書式設定</a:t>
            </a:r>
          </a:p>
        </p:txBody>
      </p:sp>
    </p:spTree>
    <p:extLst>
      <p:ext uri="{BB962C8B-B14F-4D97-AF65-F5344CB8AC3E}">
        <p14:creationId xmlns:p14="http://schemas.microsoft.com/office/powerpoint/2010/main" val="3851598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8186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a:prstGeom prst="rect">
            <a:avLst/>
          </a:prstGeo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1913"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2509253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2012" cy="566738"/>
          </a:xfrm>
          <a:prstGeom prst="rect">
            <a:avLst/>
          </a:prstGeo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2012"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8"/>
            <a:ext cx="5942012"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2847368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a:off x="0" y="765175"/>
            <a:ext cx="9906000" cy="0"/>
          </a:xfrm>
          <a:prstGeom prst="line">
            <a:avLst/>
          </a:prstGeom>
          <a:noFill/>
          <a:ln w="127000" cmpd="thickThin">
            <a:solidFill>
              <a:srgbClr val="00008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7" name="Text Box 3"/>
          <p:cNvSpPr txBox="1">
            <a:spLocks noChangeArrowheads="1"/>
          </p:cNvSpPr>
          <p:nvPr userDrawn="1"/>
        </p:nvSpPr>
        <p:spPr bwMode="auto">
          <a:xfrm>
            <a:off x="9404350" y="6540500"/>
            <a:ext cx="504825" cy="307975"/>
          </a:xfrm>
          <a:prstGeom prst="rect">
            <a:avLst/>
          </a:prstGeom>
          <a:noFill/>
          <a:ln>
            <a:noFill/>
          </a:ln>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spcBef>
                <a:spcPct val="50000"/>
              </a:spcBef>
              <a:buFont typeface="Wingdings" panose="05000000000000000000" pitchFamily="2" charset="2"/>
              <a:buNone/>
            </a:pPr>
            <a:fld id="{CBDDFB01-BB9C-4F11-9640-E97680B44605}" type="slidenum">
              <a:rPr lang="ja-JP" altLang="en-US" sz="1400"/>
              <a:pPr eaLnBrk="1" hangingPunct="1">
                <a:spcBef>
                  <a:spcPct val="50000"/>
                </a:spcBef>
                <a:buFont typeface="Wingdings" panose="05000000000000000000" pitchFamily="2" charset="2"/>
                <a:buNone/>
              </a:pPr>
              <a:t>‹#›</a:t>
            </a:fld>
            <a:endParaRPr lang="en-US" altLang="ja-JP" sz="1400"/>
          </a:p>
        </p:txBody>
      </p:sp>
    </p:spTree>
  </p:cSld>
  <p:clrMap bg1="lt1" tx1="dk1" bg2="lt2" tx2="dk2" accent1="accent1" accent2="accent2" accent3="accent3" accent4="accent4" accent5="accent5" accent6="accent6" hlink="hlink" folHlink="folHlink"/>
  <p:sldLayoutIdLst>
    <p:sldLayoutId id="2147484271" r:id="rId1"/>
    <p:sldLayoutId id="2147484260" r:id="rId2"/>
    <p:sldLayoutId id="2147484261" r:id="rId3"/>
    <p:sldLayoutId id="2147484262" r:id="rId4"/>
    <p:sldLayoutId id="2147484263" r:id="rId5"/>
    <p:sldLayoutId id="2147484264" r:id="rId6"/>
    <p:sldLayoutId id="2147484265" r:id="rId7"/>
    <p:sldLayoutId id="2147484266" r:id="rId8"/>
    <p:sldLayoutId id="2147484267" r:id="rId9"/>
    <p:sldLayoutId id="2147484268" r:id="rId10"/>
    <p:sldLayoutId id="2147484269" r:id="rId11"/>
    <p:sldLayoutId id="214748427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50" charset="-128"/>
        </a:defRPr>
      </a:lvl2pPr>
      <a:lvl3pPr algn="ctr" rtl="0" eaLnBrk="0" fontAlgn="base" hangingPunct="0">
        <a:spcBef>
          <a:spcPct val="0"/>
        </a:spcBef>
        <a:spcAft>
          <a:spcPct val="0"/>
        </a:spcAft>
        <a:defRPr sz="4400">
          <a:solidFill>
            <a:schemeClr val="tx2"/>
          </a:solidFill>
          <a:latin typeface="Arial" charset="0"/>
          <a:ea typeface="ＭＳ Ｐゴシック" pitchFamily="50" charset="-128"/>
        </a:defRPr>
      </a:lvl3pPr>
      <a:lvl4pPr algn="ctr" rtl="0" eaLnBrk="0" fontAlgn="base" hangingPunct="0">
        <a:spcBef>
          <a:spcPct val="0"/>
        </a:spcBef>
        <a:spcAft>
          <a:spcPct val="0"/>
        </a:spcAft>
        <a:defRPr sz="4400">
          <a:solidFill>
            <a:schemeClr val="tx2"/>
          </a:solidFill>
          <a:latin typeface="Arial" charset="0"/>
          <a:ea typeface="ＭＳ Ｐゴシック" pitchFamily="50" charset="-128"/>
        </a:defRPr>
      </a:lvl4pPr>
      <a:lvl5pPr algn="ctr" rtl="0" eaLnBrk="0" fontAlgn="base" hangingPunct="0">
        <a:spcBef>
          <a:spcPct val="0"/>
        </a:spcBef>
        <a:spcAft>
          <a:spcPct val="0"/>
        </a:spcAft>
        <a:defRPr sz="4400">
          <a:solidFill>
            <a:schemeClr val="tx2"/>
          </a:solidFill>
          <a:latin typeface="Arial" charset="0"/>
          <a:ea typeface="ＭＳ Ｐゴシック" pitchFamily="50" charset="-128"/>
        </a:defRPr>
      </a:lvl5pPr>
      <a:lvl6pPr marL="457200" algn="ctr" rtl="0" fontAlgn="base">
        <a:spcBef>
          <a:spcPct val="0"/>
        </a:spcBef>
        <a:spcAft>
          <a:spcPct val="0"/>
        </a:spcAft>
        <a:defRPr sz="4400">
          <a:solidFill>
            <a:schemeClr val="tx2"/>
          </a:solidFill>
          <a:latin typeface="Arial" charset="0"/>
          <a:ea typeface="ＭＳ Ｐゴシック" pitchFamily="50" charset="-128"/>
        </a:defRPr>
      </a:lvl6pPr>
      <a:lvl7pPr marL="914400" algn="ctr" rtl="0" fontAlgn="base">
        <a:spcBef>
          <a:spcPct val="0"/>
        </a:spcBef>
        <a:spcAft>
          <a:spcPct val="0"/>
        </a:spcAft>
        <a:defRPr sz="4400">
          <a:solidFill>
            <a:schemeClr val="tx2"/>
          </a:solidFill>
          <a:latin typeface="Arial" charset="0"/>
          <a:ea typeface="ＭＳ Ｐゴシック" pitchFamily="50" charset="-128"/>
        </a:defRPr>
      </a:lvl7pPr>
      <a:lvl8pPr marL="1371600" algn="ctr" rtl="0" fontAlgn="base">
        <a:spcBef>
          <a:spcPct val="0"/>
        </a:spcBef>
        <a:spcAft>
          <a:spcPct val="0"/>
        </a:spcAft>
        <a:defRPr sz="4400">
          <a:solidFill>
            <a:schemeClr val="tx2"/>
          </a:solidFill>
          <a:latin typeface="Arial" charset="0"/>
          <a:ea typeface="ＭＳ Ｐゴシック" pitchFamily="50" charset="-128"/>
        </a:defRPr>
      </a:lvl8pPr>
      <a:lvl9pPr marL="1828800" algn="ctr" rtl="0" fontAlgn="base">
        <a:spcBef>
          <a:spcPct val="0"/>
        </a:spcBef>
        <a:spcAft>
          <a:spcPct val="0"/>
        </a:spcAft>
        <a:defRPr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Group 75"/>
          <p:cNvGraphicFramePr>
            <a:graphicFrameLocks noGrp="1"/>
          </p:cNvGraphicFramePr>
          <p:nvPr>
            <p:extLst>
              <p:ext uri="{D42A27DB-BD31-4B8C-83A1-F6EECF244321}">
                <p14:modId xmlns:p14="http://schemas.microsoft.com/office/powerpoint/2010/main" val="3436996896"/>
              </p:ext>
            </p:extLst>
          </p:nvPr>
        </p:nvGraphicFramePr>
        <p:xfrm>
          <a:off x="271686" y="1460160"/>
          <a:ext cx="9361040" cy="5104082"/>
        </p:xfrm>
        <a:graphic>
          <a:graphicData uri="http://schemas.openxmlformats.org/drawingml/2006/table">
            <a:tbl>
              <a:tblPr>
                <a:tableStyleId>{616DA210-FB5B-4158-B5E0-FEB733F419BA}</a:tableStyleId>
              </a:tblPr>
              <a:tblGrid>
                <a:gridCol w="2755449">
                  <a:extLst>
                    <a:ext uri="{9D8B030D-6E8A-4147-A177-3AD203B41FA5}">
                      <a16:colId xmlns:a16="http://schemas.microsoft.com/office/drawing/2014/main" val="20000"/>
                    </a:ext>
                  </a:extLst>
                </a:gridCol>
                <a:gridCol w="2645151">
                  <a:extLst>
                    <a:ext uri="{9D8B030D-6E8A-4147-A177-3AD203B41FA5}">
                      <a16:colId xmlns:a16="http://schemas.microsoft.com/office/drawing/2014/main" val="20001"/>
                    </a:ext>
                  </a:extLst>
                </a:gridCol>
                <a:gridCol w="2016224">
                  <a:extLst>
                    <a:ext uri="{9D8B030D-6E8A-4147-A177-3AD203B41FA5}">
                      <a16:colId xmlns:a16="http://schemas.microsoft.com/office/drawing/2014/main" val="2155113889"/>
                    </a:ext>
                  </a:extLst>
                </a:gridCol>
                <a:gridCol w="1944216">
                  <a:extLst>
                    <a:ext uri="{9D8B030D-6E8A-4147-A177-3AD203B41FA5}">
                      <a16:colId xmlns:a16="http://schemas.microsoft.com/office/drawing/2014/main" val="3111075094"/>
                    </a:ext>
                  </a:extLst>
                </a:gridCol>
              </a:tblGrid>
              <a:tr h="34186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a:ln>
                            <a:noFill/>
                          </a:ln>
                          <a:effectLst/>
                          <a:latin typeface="HGPｺﾞｼｯｸM" pitchFamily="50" charset="-128"/>
                          <a:ea typeface="HGPｺﾞｼｯｸM" pitchFamily="50" charset="-128"/>
                        </a:rPr>
                        <a:t>事業名：</a:t>
                      </a:r>
                      <a:endParaRPr kumimoji="0" lang="ja-JP" altLang="en-US" sz="1400" b="0" i="0" u="none" strike="noStrike" cap="none" normalizeH="0" baseline="0">
                        <a:ln>
                          <a:noFill/>
                        </a:ln>
                        <a:solidFill>
                          <a:schemeClr val="tx1"/>
                        </a:solidFill>
                        <a:effectLst/>
                        <a:latin typeface="HGPｺﾞｼｯｸM" pitchFamily="50" charset="-128"/>
                        <a:ea typeface="HGPｺﾞｼｯｸM" pitchFamily="50" charset="-128"/>
                      </a:endParaRPr>
                    </a:p>
                  </a:txBody>
                  <a:tcPr marT="45701" marB="45701" anchor="ctr" horzOverflow="overflow"/>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a:ln>
                            <a:noFill/>
                          </a:ln>
                          <a:solidFill>
                            <a:srgbClr val="FF0000"/>
                          </a:solidFill>
                          <a:effectLst/>
                          <a:latin typeface="HGPｺﾞｼｯｸM" pitchFamily="50" charset="-128"/>
                          <a:ea typeface="HGPｺﾞｼｯｸM" pitchFamily="50" charset="-128"/>
                        </a:rPr>
                        <a:t>△△</a:t>
                      </a:r>
                      <a:endParaRPr kumimoji="0" lang="ja-JP" altLang="en-US" sz="1400" b="0" i="0" u="none" strike="noStrike" cap="none" normalizeH="0" baseline="0">
                        <a:ln>
                          <a:noFill/>
                        </a:ln>
                        <a:solidFill>
                          <a:srgbClr val="FF0000"/>
                        </a:solidFill>
                        <a:effectLst/>
                        <a:latin typeface="HGPｺﾞｼｯｸM" pitchFamily="50" charset="-128"/>
                        <a:ea typeface="HGPｺﾞｼｯｸM" pitchFamily="50" charset="-128"/>
                      </a:endParaRPr>
                    </a:p>
                  </a:txBody>
                  <a:tcPr marT="45701" marB="45701" anchor="ctr" horzOverflow="overflow"/>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34186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a:ln>
                            <a:noFill/>
                          </a:ln>
                          <a:effectLst/>
                          <a:latin typeface="HGPｺﾞｼｯｸM" pitchFamily="50" charset="-128"/>
                          <a:ea typeface="HGPｺﾞｼｯｸM" pitchFamily="50" charset="-128"/>
                        </a:rPr>
                        <a:t>代表団体名：</a:t>
                      </a:r>
                      <a:endParaRPr kumimoji="0" lang="ja-JP" altLang="en-US" sz="1400" b="0" i="0" u="none" strike="noStrike" cap="none" normalizeH="0" baseline="0">
                        <a:ln>
                          <a:noFill/>
                        </a:ln>
                        <a:solidFill>
                          <a:srgbClr val="FF0000"/>
                        </a:solidFill>
                        <a:effectLst/>
                        <a:latin typeface="HGPｺﾞｼｯｸM" pitchFamily="50" charset="-128"/>
                        <a:ea typeface="HGPｺﾞｼｯｸM" pitchFamily="50" charset="-128"/>
                      </a:endParaRPr>
                    </a:p>
                  </a:txBody>
                  <a:tcPr marT="45701" marB="45701" anchor="ctr" horzOverflow="overflow"/>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a:ln>
                            <a:noFill/>
                          </a:ln>
                          <a:solidFill>
                            <a:srgbClr val="FF0000"/>
                          </a:solidFill>
                          <a:effectLst/>
                          <a:latin typeface="HGPｺﾞｼｯｸM" pitchFamily="50" charset="-128"/>
                          <a:ea typeface="HGPｺﾞｼｯｸM" pitchFamily="50" charset="-128"/>
                        </a:rPr>
                        <a:t>□□株式会社</a:t>
                      </a:r>
                      <a:endParaRPr kumimoji="0" lang="ja-JP" altLang="en-US" sz="1400" b="0" i="0" u="none" strike="noStrike" cap="none" normalizeH="0" baseline="0">
                        <a:ln>
                          <a:noFill/>
                        </a:ln>
                        <a:solidFill>
                          <a:srgbClr val="FF0000"/>
                        </a:solidFill>
                        <a:effectLst/>
                        <a:latin typeface="HGPｺﾞｼｯｸM" pitchFamily="50" charset="-128"/>
                        <a:ea typeface="HGPｺﾞｼｯｸM" pitchFamily="50" charset="-128"/>
                      </a:endParaRPr>
                    </a:p>
                  </a:txBody>
                  <a:tcPr marT="45701" marB="45701" anchor="ctr" horzOverflow="overflow"/>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34186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a:ln>
                            <a:noFill/>
                          </a:ln>
                          <a:effectLst/>
                          <a:latin typeface="HGPｺﾞｼｯｸM" pitchFamily="50" charset="-128"/>
                          <a:ea typeface="HGPｺﾞｼｯｸM" pitchFamily="50" charset="-128"/>
                        </a:rPr>
                        <a:t>参加団体：</a:t>
                      </a:r>
                      <a:endParaRPr kumimoji="0" lang="ja-JP" altLang="en-US" sz="1400" b="0" i="0" u="none" strike="noStrike" cap="none" normalizeH="0" baseline="0">
                        <a:ln>
                          <a:noFill/>
                        </a:ln>
                        <a:solidFill>
                          <a:schemeClr val="tx1"/>
                        </a:solidFill>
                        <a:effectLst/>
                        <a:latin typeface="HGPｺﾞｼｯｸM" pitchFamily="50" charset="-128"/>
                        <a:ea typeface="HGPｺﾞｼｯｸM" pitchFamily="50" charset="-128"/>
                      </a:endParaRPr>
                    </a:p>
                  </a:txBody>
                  <a:tcPr marT="45701" marB="45701" anchor="ctr" horzOverflow="overflow"/>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a:ln>
                            <a:noFill/>
                          </a:ln>
                          <a:solidFill>
                            <a:srgbClr val="FF0000"/>
                          </a:solidFill>
                          <a:effectLst/>
                          <a:latin typeface="HGPｺﾞｼｯｸM" pitchFamily="50" charset="-128"/>
                          <a:ea typeface="HGPｺﾞｼｯｸM" pitchFamily="50" charset="-128"/>
                        </a:rPr>
                        <a:t>株式会社</a:t>
                      </a:r>
                      <a:r>
                        <a:rPr kumimoji="0" lang="en-US" altLang="ja-JP" sz="1400" u="none" strike="noStrike" cap="none" normalizeH="0" baseline="0">
                          <a:ln>
                            <a:noFill/>
                          </a:ln>
                          <a:solidFill>
                            <a:srgbClr val="FF0000"/>
                          </a:solidFill>
                          <a:effectLst/>
                          <a:latin typeface="HGPｺﾞｼｯｸM" pitchFamily="50" charset="-128"/>
                          <a:ea typeface="HGPｺﾞｼｯｸM" pitchFamily="50" charset="-128"/>
                        </a:rPr>
                        <a:t>▲</a:t>
                      </a:r>
                      <a:r>
                        <a:rPr kumimoji="0" lang="ja-JP" altLang="en-US" sz="1400" u="none" strike="noStrike" cap="none" normalizeH="0" baseline="0">
                          <a:ln>
                            <a:noFill/>
                          </a:ln>
                          <a:solidFill>
                            <a:srgbClr val="FF0000"/>
                          </a:solidFill>
                          <a:effectLst/>
                          <a:latin typeface="HGPｺﾞｼｯｸM" pitchFamily="50" charset="-128"/>
                          <a:ea typeface="HGPｺﾞｼｯｸM" pitchFamily="50" charset="-128"/>
                        </a:rPr>
                        <a:t>▲、医療法人■■</a:t>
                      </a:r>
                      <a:endParaRPr kumimoji="0" lang="ja-JP" altLang="en-US" sz="1400" b="0" i="0" u="none" strike="noStrike" cap="none" normalizeH="0" baseline="0">
                        <a:ln>
                          <a:noFill/>
                        </a:ln>
                        <a:solidFill>
                          <a:srgbClr val="FF0000"/>
                        </a:solidFill>
                        <a:effectLst/>
                        <a:latin typeface="HGPｺﾞｼｯｸM" pitchFamily="50" charset="-128"/>
                        <a:ea typeface="HGPｺﾞｼｯｸM" pitchFamily="50" charset="-128"/>
                      </a:endParaRPr>
                    </a:p>
                  </a:txBody>
                  <a:tcPr marT="45701" marB="45701" anchor="ctr" horzOverflow="overflow"/>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r h="34186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a:ln>
                            <a:noFill/>
                          </a:ln>
                          <a:effectLst/>
                          <a:latin typeface="HGPｺﾞｼｯｸM" pitchFamily="50" charset="-128"/>
                          <a:ea typeface="HGPｺﾞｼｯｸM" pitchFamily="50" charset="-128"/>
                        </a:rPr>
                        <a:t>協力団体：</a:t>
                      </a:r>
                      <a:endParaRPr kumimoji="0" lang="ja-JP" altLang="en-US" sz="1400" b="0" i="0" u="none" strike="noStrike" cap="none" normalizeH="0" baseline="0">
                        <a:ln>
                          <a:noFill/>
                        </a:ln>
                        <a:solidFill>
                          <a:schemeClr val="tx1"/>
                        </a:solidFill>
                        <a:effectLst/>
                        <a:latin typeface="HGPｺﾞｼｯｸM" pitchFamily="50" charset="-128"/>
                        <a:ea typeface="HGPｺﾞｼｯｸM" pitchFamily="50" charset="-128"/>
                      </a:endParaRPr>
                    </a:p>
                  </a:txBody>
                  <a:tcPr marT="45701" marB="45701" anchor="ctr" horzOverflow="overflow"/>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a:ln>
                            <a:noFill/>
                          </a:ln>
                          <a:solidFill>
                            <a:srgbClr val="FF0000"/>
                          </a:solidFill>
                          <a:effectLst/>
                          <a:latin typeface="HGPｺﾞｼｯｸM" pitchFamily="50" charset="-128"/>
                          <a:ea typeface="HGPｺﾞｼｯｸM" pitchFamily="50" charset="-128"/>
                        </a:rPr>
                        <a:t>一般社団法人●●、◎◎市、△〇協議会</a:t>
                      </a:r>
                      <a:endParaRPr kumimoji="0" lang="ja-JP" altLang="en-US" sz="1400" b="0" i="0" u="none" strike="noStrike" cap="none" normalizeH="0" baseline="0">
                        <a:ln>
                          <a:noFill/>
                        </a:ln>
                        <a:solidFill>
                          <a:srgbClr val="FF0000"/>
                        </a:solidFill>
                        <a:effectLst/>
                        <a:latin typeface="HGPｺﾞｼｯｸM" pitchFamily="50" charset="-128"/>
                        <a:ea typeface="HGPｺﾞｼｯｸM" pitchFamily="50" charset="-128"/>
                      </a:endParaRPr>
                    </a:p>
                  </a:txBody>
                  <a:tcPr marT="45701" marB="45701" anchor="ctr" horzOverflow="overflow"/>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4"/>
                  </a:ext>
                </a:extLst>
              </a:tr>
              <a:tr h="341865">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ja-JP" altLang="en-US" sz="1400" u="none" strike="noStrike" cap="none" normalizeH="0" baseline="0">
                          <a:ln>
                            <a:noFill/>
                          </a:ln>
                          <a:effectLst/>
                          <a:latin typeface="HGPｺﾞｼｯｸM" pitchFamily="50" charset="-128"/>
                          <a:ea typeface="HGPｺﾞｼｯｸM" pitchFamily="50" charset="-128"/>
                        </a:rPr>
                        <a:t>事業費（補助対象経費）：</a:t>
                      </a:r>
                      <a:endParaRPr kumimoji="0" lang="ja-JP" altLang="en-US" sz="1400" b="0" i="0" u="none" strike="noStrike" cap="none" normalizeH="0" baseline="0">
                        <a:ln>
                          <a:noFill/>
                        </a:ln>
                        <a:solidFill>
                          <a:schemeClr val="tx1"/>
                        </a:solidFill>
                        <a:effectLst/>
                        <a:latin typeface="HGPｺﾞｼｯｸM" pitchFamily="50" charset="-128"/>
                        <a:ea typeface="HGPｺﾞｼｯｸM" pitchFamily="50" charset="-128"/>
                      </a:endParaRPr>
                    </a:p>
                  </a:txBody>
                  <a:tcPr marT="45701" marB="45701" anchor="ctr" horzOverflow="overflow"/>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a:ln>
                            <a:noFill/>
                          </a:ln>
                          <a:solidFill>
                            <a:srgbClr val="FF0000"/>
                          </a:solidFill>
                          <a:effectLst/>
                          <a:latin typeface="HGPｺﾞｼｯｸM" pitchFamily="50" charset="-128"/>
                          <a:ea typeface="HGPｺﾞｼｯｸM" pitchFamily="50" charset="-128"/>
                        </a:rPr>
                        <a:t>￥ｘｘ</a:t>
                      </a:r>
                      <a:r>
                        <a:rPr kumimoji="0" lang="en-US" altLang="ja-JP" sz="1400" u="none" strike="noStrike" cap="none" normalizeH="0" baseline="0">
                          <a:ln>
                            <a:noFill/>
                          </a:ln>
                          <a:solidFill>
                            <a:srgbClr val="FF0000"/>
                          </a:solidFill>
                          <a:effectLst/>
                          <a:latin typeface="HGPｺﾞｼｯｸM" pitchFamily="50" charset="-128"/>
                          <a:ea typeface="HGPｺﾞｼｯｸM" pitchFamily="50" charset="-128"/>
                        </a:rPr>
                        <a:t>,</a:t>
                      </a:r>
                      <a:r>
                        <a:rPr kumimoji="0" lang="ja-JP" altLang="en-US" sz="1400" u="none" strike="noStrike" cap="none" normalizeH="0" baseline="0">
                          <a:ln>
                            <a:noFill/>
                          </a:ln>
                          <a:solidFill>
                            <a:srgbClr val="FF0000"/>
                          </a:solidFill>
                          <a:effectLst/>
                          <a:latin typeface="HGPｺﾞｼｯｸM" pitchFamily="50" charset="-128"/>
                          <a:ea typeface="HGPｺﾞｼｯｸM" pitchFamily="50" charset="-128"/>
                        </a:rPr>
                        <a:t>ｘｘｘ</a:t>
                      </a:r>
                      <a:r>
                        <a:rPr kumimoji="0" lang="en-US" altLang="ja-JP" sz="1400" u="none" strike="noStrike" cap="none" normalizeH="0" baseline="0">
                          <a:ln>
                            <a:noFill/>
                          </a:ln>
                          <a:solidFill>
                            <a:srgbClr val="FF0000"/>
                          </a:solidFill>
                          <a:effectLst/>
                          <a:latin typeface="HGPｺﾞｼｯｸM" pitchFamily="50" charset="-128"/>
                          <a:ea typeface="HGPｺﾞｼｯｸM" pitchFamily="50" charset="-128"/>
                        </a:rPr>
                        <a:t>,</a:t>
                      </a:r>
                      <a:r>
                        <a:rPr kumimoji="0" lang="ja-JP" altLang="en-US" sz="1400" u="none" strike="noStrike" cap="none" normalizeH="0" baseline="0">
                          <a:ln>
                            <a:noFill/>
                          </a:ln>
                          <a:solidFill>
                            <a:srgbClr val="FF0000"/>
                          </a:solidFill>
                          <a:effectLst/>
                          <a:latin typeface="HGPｺﾞｼｯｸM" pitchFamily="50" charset="-128"/>
                          <a:ea typeface="HGPｺﾞｼｯｸM" pitchFamily="50" charset="-128"/>
                        </a:rPr>
                        <a:t>ｘｘｘ－</a:t>
                      </a:r>
                      <a:endParaRPr kumimoji="0" lang="ja-JP" altLang="en-US" sz="1400" b="0" i="0" u="none" strike="noStrike" cap="none" normalizeH="0" baseline="0">
                        <a:ln>
                          <a:noFill/>
                        </a:ln>
                        <a:solidFill>
                          <a:srgbClr val="FF0000"/>
                        </a:solidFill>
                        <a:effectLst/>
                        <a:latin typeface="HGPｺﾞｼｯｸM" pitchFamily="50" charset="-128"/>
                        <a:ea typeface="HGPｺﾞｼｯｸM" pitchFamily="50" charset="-128"/>
                      </a:endParaRPr>
                    </a:p>
                  </a:txBody>
                  <a:tcPr marT="45701" marB="45701" anchor="ctr" horzOverflow="overflow"/>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66867747"/>
                  </a:ext>
                </a:extLst>
              </a:tr>
              <a:tr h="34186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rPr>
                        <a:t>提供を予定している事業者数：</a:t>
                      </a:r>
                    </a:p>
                  </a:txBody>
                  <a:tcPr marT="45701" marB="45701" anchor="ctr" horzOverflow="overflow"/>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u="none" strike="noStrike" cap="none" normalizeH="0" baseline="0" dirty="0">
                          <a:ln>
                            <a:noFill/>
                          </a:ln>
                          <a:solidFill>
                            <a:srgbClr val="FF0000"/>
                          </a:solidFill>
                          <a:effectLst/>
                          <a:latin typeface="HGPｺﾞｼｯｸM" pitchFamily="50" charset="-128"/>
                          <a:ea typeface="HGPｺﾞｼｯｸM" pitchFamily="50" charset="-128"/>
                        </a:rPr>
                        <a:t>××</a:t>
                      </a:r>
                      <a:endPar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endParaRPr>
                    </a:p>
                  </a:txBody>
                  <a:tcPr marT="45701" marB="45701" anchor="ctr" horzOverflow="overflow"/>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5"/>
                  </a:ext>
                </a:extLst>
              </a:tr>
              <a:tr h="34186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HGPｺﾞｼｯｸM" pitchFamily="50" charset="-128"/>
                          <a:ea typeface="HGPｺﾞｼｯｸM" pitchFamily="50" charset="-128"/>
                        </a:rPr>
                        <a:t>提供するサービス名：</a:t>
                      </a:r>
                      <a:endPar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endParaRPr>
                    </a:p>
                  </a:txBody>
                  <a:tcPr marT="45701" marB="45701" anchor="ctr" horzOverflow="overflow"/>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u="none" strike="noStrike" cap="none" normalizeH="0" baseline="0" dirty="0">
                          <a:ln>
                            <a:noFill/>
                          </a:ln>
                          <a:solidFill>
                            <a:srgbClr val="FF0000"/>
                          </a:solidFill>
                          <a:effectLst/>
                          <a:latin typeface="HGPｺﾞｼｯｸM" pitchFamily="50" charset="-128"/>
                          <a:ea typeface="HGPｺﾞｼｯｸM" pitchFamily="50" charset="-128"/>
                        </a:rPr>
                        <a:t>××</a:t>
                      </a:r>
                      <a:endPar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endParaRPr>
                    </a:p>
                  </a:txBody>
                  <a:tcPr marT="45701" marB="45701" anchor="ctr" horzOverflow="overflow"/>
                </a:tc>
                <a:tc hMerge="1">
                  <a:txBody>
                    <a:bodyPr/>
                    <a:lstStyle/>
                    <a:p>
                      <a:endParaRPr/>
                    </a:p>
                  </a:txBody>
                  <a:tcPr marT="45701" marB="45701" anchor="ctr" horzOverflow="overflow"/>
                </a:tc>
                <a:tc hMerge="1">
                  <a:txBody>
                    <a:bodyPr/>
                    <a:lstStyle/>
                    <a:p>
                      <a:endParaRPr dirty="0"/>
                    </a:p>
                  </a:txBody>
                  <a:tcPr marT="45701" marB="45701" anchor="ctr" horzOverflow="overflow"/>
                </a:tc>
                <a:extLst>
                  <a:ext uri="{0D108BD9-81ED-4DB2-BD59-A6C34878D82A}">
                    <a16:rowId xmlns:a16="http://schemas.microsoft.com/office/drawing/2014/main" val="378108189"/>
                  </a:ext>
                </a:extLst>
              </a:tr>
              <a:tr h="212982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rPr>
                        <a:t>提供するサービスの類型：</a:t>
                      </a:r>
                    </a:p>
                  </a:txBody>
                  <a:tcPr marT="45701" marB="45701" anchor="ctr" horzOverflow="overflow"/>
                </a:tc>
                <a:tc gridSpan="3">
                  <a:txBody>
                    <a:bodyPr/>
                    <a:lstStyle/>
                    <a:p>
                      <a:pPr marL="177800" marR="0" lvl="0" indent="-177800" algn="l" defTabSz="914400" rtl="0" eaLnBrk="1" fontAlgn="base" latinLnBrk="0" hangingPunct="1">
                        <a:lnSpc>
                          <a:spcPts val="2200"/>
                        </a:lnSpc>
                        <a:spcBef>
                          <a:spcPct val="20000"/>
                        </a:spcBef>
                        <a:spcAft>
                          <a:spcPct val="0"/>
                        </a:spcAft>
                        <a:buClrTx/>
                        <a:buSzTx/>
                        <a:buFont typeface="+mj-lt"/>
                        <a:buAutoNum type="arabicPeriod"/>
                        <a:tabLst/>
                      </a:pPr>
                      <a:r>
                        <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rPr>
                        <a:t>認知行動療法やマインドフルネス等の心理学の理論を取り入れたデジタルサービス</a:t>
                      </a:r>
                      <a:endParaRPr kumimoji="0" lang="en-US" altLang="ja-JP" sz="700" b="0" i="0" u="none" strike="noStrike" cap="none" normalizeH="0" baseline="0" dirty="0">
                        <a:ln>
                          <a:noFill/>
                        </a:ln>
                        <a:solidFill>
                          <a:srgbClr val="FF0000"/>
                        </a:solidFill>
                        <a:effectLst/>
                        <a:latin typeface="HGPｺﾞｼｯｸM" pitchFamily="50" charset="-128"/>
                        <a:ea typeface="HGPｺﾞｼｯｸM" pitchFamily="50" charset="-128"/>
                      </a:endParaRPr>
                    </a:p>
                    <a:p>
                      <a:pPr marL="177800" marR="0" lvl="0" indent="-177800" algn="l" defTabSz="914400" rtl="0" eaLnBrk="1" fontAlgn="base" latinLnBrk="0" hangingPunct="1">
                        <a:lnSpc>
                          <a:spcPts val="2200"/>
                        </a:lnSpc>
                        <a:spcBef>
                          <a:spcPct val="20000"/>
                        </a:spcBef>
                        <a:spcAft>
                          <a:spcPct val="0"/>
                        </a:spcAft>
                        <a:buClrTx/>
                        <a:buSzTx/>
                        <a:buFont typeface="+mj-lt"/>
                        <a:buAutoNum type="arabicPeriod"/>
                        <a:tabLst/>
                      </a:pPr>
                      <a:r>
                        <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rPr>
                        <a:t>サーベイや生体情報等を活用して心の健康に関する組織や個人の状態を把握し改善するデジタルサービス</a:t>
                      </a:r>
                      <a:endParaRPr kumimoji="0" lang="en-US" altLang="ja-JP" sz="1200" b="0" i="0" u="none" strike="noStrike" cap="none" normalizeH="0" baseline="0" dirty="0">
                        <a:ln>
                          <a:noFill/>
                        </a:ln>
                        <a:solidFill>
                          <a:srgbClr val="FF0000"/>
                        </a:solidFill>
                        <a:effectLst/>
                        <a:latin typeface="HGPｺﾞｼｯｸM" pitchFamily="50" charset="-128"/>
                        <a:ea typeface="HGPｺﾞｼｯｸM" pitchFamily="50" charset="-128"/>
                      </a:endParaRPr>
                    </a:p>
                    <a:p>
                      <a:pPr marL="177800" marR="0" lvl="0" indent="-177800" algn="l" defTabSz="914400" rtl="0" eaLnBrk="1" fontAlgn="base" latinLnBrk="0" hangingPunct="1">
                        <a:lnSpc>
                          <a:spcPts val="2200"/>
                        </a:lnSpc>
                        <a:spcBef>
                          <a:spcPct val="20000"/>
                        </a:spcBef>
                        <a:spcAft>
                          <a:spcPct val="0"/>
                        </a:spcAft>
                        <a:buClrTx/>
                        <a:buSzTx/>
                        <a:buFont typeface="+mj-lt"/>
                        <a:buAutoNum type="arabicPeriod"/>
                        <a:tabLst/>
                      </a:pPr>
                      <a:r>
                        <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rPr>
                        <a:t>チャットボットや</a:t>
                      </a:r>
                      <a:r>
                        <a:rPr kumimoji="0" lang="en-US" altLang="ja-JP" sz="1400" b="0" i="0" u="none" strike="noStrike" cap="none" normalizeH="0" baseline="0" dirty="0">
                          <a:ln>
                            <a:noFill/>
                          </a:ln>
                          <a:solidFill>
                            <a:srgbClr val="FF0000"/>
                          </a:solidFill>
                          <a:effectLst/>
                          <a:latin typeface="HGPｺﾞｼｯｸM" pitchFamily="50" charset="-128"/>
                          <a:ea typeface="HGPｺﾞｼｯｸM" pitchFamily="50" charset="-128"/>
                        </a:rPr>
                        <a:t>VR</a:t>
                      </a:r>
                      <a:r>
                        <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rPr>
                        <a:t>技術を活用したカウンセリングサービス</a:t>
                      </a:r>
                      <a:endParaRPr kumimoji="0" lang="en-US" altLang="ja-JP" sz="1400" b="0" i="0" u="none" strike="noStrike" cap="none" normalizeH="0" baseline="0" dirty="0">
                        <a:ln>
                          <a:noFill/>
                        </a:ln>
                        <a:solidFill>
                          <a:srgbClr val="FF0000"/>
                        </a:solidFill>
                        <a:effectLst/>
                        <a:latin typeface="HGPｺﾞｼｯｸM" pitchFamily="50" charset="-128"/>
                        <a:ea typeface="HGPｺﾞｼｯｸM" pitchFamily="50" charset="-128"/>
                      </a:endParaRPr>
                    </a:p>
                    <a:p>
                      <a:pPr marL="177800" marR="0" lvl="0" indent="-177800" algn="l" defTabSz="914400" rtl="0" eaLnBrk="1" fontAlgn="base" latinLnBrk="0" hangingPunct="1">
                        <a:lnSpc>
                          <a:spcPts val="2200"/>
                        </a:lnSpc>
                        <a:spcBef>
                          <a:spcPct val="20000"/>
                        </a:spcBef>
                        <a:spcAft>
                          <a:spcPct val="0"/>
                        </a:spcAft>
                        <a:buClrTx/>
                        <a:buSzTx/>
                        <a:buFont typeface="+mj-lt"/>
                        <a:buAutoNum type="arabicPeriod"/>
                        <a:tabLst/>
                      </a:pPr>
                      <a:r>
                        <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rPr>
                        <a:t>これらのデジタルサービス等を活用した職域向けのメンタルヘルスサービス</a:t>
                      </a:r>
                      <a:endParaRPr kumimoji="0" lang="en-US" altLang="ja-JP" sz="1400" b="0" i="0" u="none" strike="noStrike" cap="none" normalizeH="0" baseline="0" dirty="0">
                        <a:ln>
                          <a:noFill/>
                        </a:ln>
                        <a:solidFill>
                          <a:srgbClr val="FF0000"/>
                        </a:solidFill>
                        <a:effectLst/>
                        <a:latin typeface="HGPｺﾞｼｯｸM" pitchFamily="50" charset="-128"/>
                        <a:ea typeface="HGPｺﾞｼｯｸM" pitchFamily="50" charset="-128"/>
                      </a:endParaRPr>
                    </a:p>
                    <a:p>
                      <a:pPr marL="177800" marR="0" lvl="0" indent="-177800" algn="l" defTabSz="914400" rtl="0" eaLnBrk="1" fontAlgn="base" latinLnBrk="0" hangingPunct="1">
                        <a:lnSpc>
                          <a:spcPts val="2200"/>
                        </a:lnSpc>
                        <a:spcBef>
                          <a:spcPct val="20000"/>
                        </a:spcBef>
                        <a:spcAft>
                          <a:spcPct val="0"/>
                        </a:spcAft>
                        <a:buClrTx/>
                        <a:buSzTx/>
                        <a:buFont typeface="+mj-lt"/>
                        <a:buAutoNum type="arabicPeriod"/>
                        <a:tabLst/>
                      </a:pPr>
                      <a:r>
                        <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rPr>
                        <a:t>その他のサービス</a:t>
                      </a:r>
                    </a:p>
                  </a:txBody>
                  <a:tcPr marT="45701" marB="45701" anchor="ctr" horzOverflow="overflow"/>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43894859"/>
                  </a:ext>
                </a:extLst>
              </a:tr>
              <a:tr h="581200">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400" dirty="0">
                          <a:latin typeface="HGPｺﾞｼｯｸM" panose="020B0600000000000000" pitchFamily="50" charset="-128"/>
                          <a:ea typeface="HGPｺﾞｼｯｸM" panose="020B0600000000000000" pitchFamily="50" charset="-128"/>
                        </a:rPr>
                        <a:t>ウェルココ</a:t>
                      </a:r>
                      <a:r>
                        <a:rPr kumimoji="1" lang="en-US" altLang="ja-JP" sz="1400" dirty="0">
                          <a:latin typeface="HGPｺﾞｼｯｸM" panose="020B0600000000000000" pitchFamily="50" charset="-128"/>
                          <a:ea typeface="HGPｺﾞｼｯｸM" panose="020B0600000000000000" pitchFamily="50" charset="-128"/>
                        </a:rPr>
                        <a:t>α</a:t>
                      </a:r>
                      <a:r>
                        <a:rPr kumimoji="1" lang="ja-JP" altLang="en-US" sz="1400" dirty="0">
                          <a:latin typeface="HGPｺﾞｼｯｸM" panose="020B0600000000000000" pitchFamily="50" charset="-128"/>
                          <a:ea typeface="HGPｺﾞｼｯｸM" panose="020B0600000000000000" pitchFamily="50" charset="-128"/>
                        </a:rPr>
                        <a:t>版への情報登録の有無：</a:t>
                      </a:r>
                      <a:endPar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endParaRPr>
                    </a:p>
                  </a:txBody>
                  <a:tcPr marT="45701" marB="45701"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rPr>
                        <a:t>あり／なし</a:t>
                      </a:r>
                    </a:p>
                  </a:txBody>
                  <a:tcPr marT="45701" marB="45701" anchor="ctr" horzOverflow="overflow"/>
                </a:tc>
                <a:tc>
                  <a:txBody>
                    <a:bodyPr/>
                    <a:lstStyle/>
                    <a:p>
                      <a:r>
                        <a:rPr kumimoji="1" lang="ja-JP" altLang="en-US" sz="1400" dirty="0">
                          <a:latin typeface="HGPｺﾞｼｯｸM" panose="020B0600000000000000" pitchFamily="50" charset="-128"/>
                          <a:ea typeface="HGPｺﾞｼｯｸM" panose="020B0600000000000000" pitchFamily="50" charset="-128"/>
                        </a:rPr>
                        <a:t>効果の証明様式（別紙）有無：</a:t>
                      </a:r>
                    </a:p>
                  </a:txBody>
                  <a:tcPr marT="45701" marB="45701"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rPr>
                        <a:t>あり／なし</a:t>
                      </a:r>
                    </a:p>
                  </a:txBody>
                  <a:tcPr marT="45701" marB="45701" anchor="ctr" horzOverflow="overflow"/>
                </a:tc>
                <a:extLst>
                  <a:ext uri="{0D108BD9-81ED-4DB2-BD59-A6C34878D82A}">
                    <a16:rowId xmlns:a16="http://schemas.microsoft.com/office/drawing/2014/main" val="10007"/>
                  </a:ext>
                </a:extLst>
              </a:tr>
            </a:tbl>
          </a:graphicData>
        </a:graphic>
      </p:graphicFrame>
      <p:sp>
        <p:nvSpPr>
          <p:cNvPr id="10" name="AutoShape 10"/>
          <p:cNvSpPr>
            <a:spLocks noChangeArrowheads="1"/>
          </p:cNvSpPr>
          <p:nvPr/>
        </p:nvSpPr>
        <p:spPr bwMode="auto">
          <a:xfrm>
            <a:off x="3897082" y="2203623"/>
            <a:ext cx="5639185" cy="556511"/>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100" dirty="0"/>
              <a:t>単独事業者での応募にあたっては、参加団体・協力団体の記入は必要ない。</a:t>
            </a:r>
            <a:endParaRPr lang="ja-JP" altLang="ja-JP" sz="1100" dirty="0"/>
          </a:p>
        </p:txBody>
      </p:sp>
      <p:sp>
        <p:nvSpPr>
          <p:cNvPr id="15" name="AutoShape 10"/>
          <p:cNvSpPr>
            <a:spLocks noChangeArrowheads="1"/>
          </p:cNvSpPr>
          <p:nvPr/>
        </p:nvSpPr>
        <p:spPr bwMode="auto">
          <a:xfrm>
            <a:off x="3837815" y="5729024"/>
            <a:ext cx="2016224" cy="479618"/>
          </a:xfrm>
          <a:prstGeom prst="wedgeRoundRectCallout">
            <a:avLst>
              <a:gd name="adj1" fmla="val -35398"/>
              <a:gd name="adj2" fmla="val 62097"/>
              <a:gd name="adj3"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100" dirty="0"/>
              <a:t>公募要領に基づき、いずれかを選択すること。</a:t>
            </a:r>
            <a:endParaRPr lang="ja-JP" altLang="ja-JP" sz="1100" dirty="0"/>
          </a:p>
        </p:txBody>
      </p:sp>
      <p:sp>
        <p:nvSpPr>
          <p:cNvPr id="8" name="AutoShape 10"/>
          <p:cNvSpPr>
            <a:spLocks noChangeArrowheads="1"/>
          </p:cNvSpPr>
          <p:nvPr/>
        </p:nvSpPr>
        <p:spPr bwMode="auto">
          <a:xfrm>
            <a:off x="7472486" y="679555"/>
            <a:ext cx="2983856"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200"/>
              <a:t>特に指示がない場合、以下枠内の赤文字部分に黒字で上書きすること</a:t>
            </a:r>
            <a:endParaRPr lang="en-US" altLang="ja-JP" sz="1200"/>
          </a:p>
        </p:txBody>
      </p:sp>
      <p:sp>
        <p:nvSpPr>
          <p:cNvPr id="13" name="AutoShape 10">
            <a:extLst>
              <a:ext uri="{FF2B5EF4-FFF2-40B4-BE49-F238E27FC236}">
                <a16:creationId xmlns:a16="http://schemas.microsoft.com/office/drawing/2014/main" id="{40CA1A9A-2EA4-77B4-0253-5E8D62697546}"/>
              </a:ext>
            </a:extLst>
          </p:cNvPr>
          <p:cNvSpPr>
            <a:spLocks noChangeArrowheads="1"/>
          </p:cNvSpPr>
          <p:nvPr/>
        </p:nvSpPr>
        <p:spPr bwMode="auto">
          <a:xfrm>
            <a:off x="8412056" y="5729024"/>
            <a:ext cx="2016224" cy="479618"/>
          </a:xfrm>
          <a:prstGeom prst="wedgeRoundRectCallout">
            <a:avLst>
              <a:gd name="adj1" fmla="val -35398"/>
              <a:gd name="adj2" fmla="val 62097"/>
              <a:gd name="adj3"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100"/>
              <a:t>公募要領に基づき、いずれかを選択すること。</a:t>
            </a:r>
            <a:endParaRPr lang="ja-JP" altLang="ja-JP" sz="1100"/>
          </a:p>
        </p:txBody>
      </p:sp>
      <p:sp>
        <p:nvSpPr>
          <p:cNvPr id="2" name="AutoShape 10">
            <a:extLst>
              <a:ext uri="{FF2B5EF4-FFF2-40B4-BE49-F238E27FC236}">
                <a16:creationId xmlns:a16="http://schemas.microsoft.com/office/drawing/2014/main" id="{4E61DB9B-8494-2242-7FDD-B7E35E08D068}"/>
              </a:ext>
            </a:extLst>
          </p:cNvPr>
          <p:cNvSpPr>
            <a:spLocks noChangeArrowheads="1"/>
          </p:cNvSpPr>
          <p:nvPr/>
        </p:nvSpPr>
        <p:spPr bwMode="auto">
          <a:xfrm>
            <a:off x="6908800" y="3373525"/>
            <a:ext cx="2859746" cy="556511"/>
          </a:xfrm>
          <a:prstGeom prst="wedgeRoundRectCallout">
            <a:avLst>
              <a:gd name="adj1" fmla="val -35398"/>
              <a:gd name="adj2" fmla="val 62097"/>
              <a:gd name="adj3"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100" dirty="0"/>
              <a:t>申請するサービスの類型について、下記より該当するテーマのみを記載すること。</a:t>
            </a:r>
            <a:endParaRPr lang="ja-JP" altLang="ja-JP" sz="11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9D4219-D0F5-C7CB-E4BD-7CCFE01CB237}"/>
            </a:ext>
          </a:extLst>
        </p:cNvPr>
        <p:cNvGrpSpPr/>
        <p:nvPr/>
      </p:nvGrpSpPr>
      <p:grpSpPr>
        <a:xfrm>
          <a:off x="0" y="0"/>
          <a:ext cx="0" cy="0"/>
          <a:chOff x="0" y="0"/>
          <a:chExt cx="0" cy="0"/>
        </a:xfrm>
      </p:grpSpPr>
      <p:sp>
        <p:nvSpPr>
          <p:cNvPr id="15365" name="Rectangle 71">
            <a:extLst>
              <a:ext uri="{FF2B5EF4-FFF2-40B4-BE49-F238E27FC236}">
                <a16:creationId xmlns:a16="http://schemas.microsoft.com/office/drawing/2014/main" id="{C840D68B-06D4-0C2B-FCE2-B70DBA48BDEE}"/>
              </a:ext>
            </a:extLst>
          </p:cNvPr>
          <p:cNvSpPr>
            <a:spLocks noChangeArrowheads="1"/>
          </p:cNvSpPr>
          <p:nvPr/>
        </p:nvSpPr>
        <p:spPr bwMode="auto">
          <a:xfrm>
            <a:off x="128588" y="980729"/>
            <a:ext cx="9648825" cy="5618510"/>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charset="-128"/>
                <a:ea typeface="ＭＳ Ｐゴシック" charset="-128"/>
              </a:defRPr>
            </a:lvl1pPr>
            <a:lvl2pPr marL="622300" indent="-16510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387350" indent="-285750" algn="l" eaLnBrk="1" hangingPunct="1">
              <a:spcBef>
                <a:spcPct val="30000"/>
              </a:spcBef>
              <a:buFont typeface="Wingdings" panose="05000000000000000000" pitchFamily="2" charset="2"/>
              <a:buChar char="ü"/>
              <a:defRPr/>
            </a:pPr>
            <a:r>
              <a:rPr kumimoji="1" lang="ja-JP" altLang="en-US" sz="1400"/>
              <a:t>予定している全ての団体と役割・体制を記載すること。</a:t>
            </a:r>
          </a:p>
          <a:p>
            <a:pPr marL="387350" indent="-285750" algn="l" eaLnBrk="1" hangingPunct="1">
              <a:spcBef>
                <a:spcPct val="30000"/>
              </a:spcBef>
              <a:buFont typeface="Wingdings" panose="05000000000000000000" pitchFamily="2" charset="2"/>
              <a:buChar char="ü"/>
              <a:defRPr/>
            </a:pPr>
            <a:r>
              <a:rPr kumimoji="1" lang="ja-JP" altLang="en-US" sz="1400"/>
              <a:t>申請団体におけるプロジェクト内の役割・体制を記載すること。</a:t>
            </a:r>
          </a:p>
          <a:p>
            <a:pPr marL="742950" lvl="1" indent="-285750" algn="l" eaLnBrk="1" hangingPunct="1">
              <a:spcBef>
                <a:spcPct val="30000"/>
              </a:spcBef>
              <a:buFont typeface="Arial" charset="0"/>
              <a:buChar char="•"/>
              <a:defRPr/>
            </a:pPr>
            <a:r>
              <a:rPr kumimoji="1" lang="ja-JP" altLang="en-US" sz="1400"/>
              <a:t>体制上における代表団体及び参加団体の強みを説明すること。</a:t>
            </a:r>
            <a:endParaRPr kumimoji="1" lang="en-US" altLang="ja-JP" sz="1400"/>
          </a:p>
          <a:p>
            <a:pPr marL="742950" lvl="1" indent="-285750" algn="l" eaLnBrk="1" hangingPunct="1">
              <a:spcBef>
                <a:spcPct val="30000"/>
              </a:spcBef>
              <a:buFont typeface="Arial" charset="0"/>
              <a:buChar char="•"/>
              <a:defRPr/>
            </a:pPr>
            <a:r>
              <a:rPr kumimoji="1" lang="ja-JP" altLang="en-US" sz="1400"/>
              <a:t>事業計画の立案、事業実施における全体把握・管理を中心的に担う人員については、保有するノウハウ・能力等について</a:t>
            </a:r>
            <a:r>
              <a:rPr lang="ja-JP" altLang="en-US" sz="1400">
                <a:latin typeface="HGPｺﾞｼｯｸM" pitchFamily="50" charset="-128"/>
              </a:rPr>
              <a:t>記載し事業全体を問題なく推進できることを説明すること。</a:t>
            </a:r>
            <a:endParaRPr lang="en-US" altLang="ja-JP" sz="1400">
              <a:latin typeface="HGPｺﾞｼｯｸM" pitchFamily="50" charset="-128"/>
            </a:endParaRPr>
          </a:p>
          <a:p>
            <a:pPr marL="742950" lvl="1" indent="-285750" algn="l" eaLnBrk="1" hangingPunct="1">
              <a:spcBef>
                <a:spcPct val="30000"/>
              </a:spcBef>
              <a:buFont typeface="Arial" charset="0"/>
              <a:buChar char="•"/>
              <a:defRPr/>
            </a:pPr>
            <a:r>
              <a:rPr kumimoji="1" lang="ja-JP" altLang="en-US" sz="1400">
                <a:latin typeface="HGPｺﾞｼｯｸM" pitchFamily="50" charset="-128"/>
              </a:rPr>
              <a:t>サービスの効果評価にあたり専門的知見を持つ者の関与がある場合はその旨を記載すること。</a:t>
            </a:r>
            <a:endParaRPr kumimoji="1" lang="ja-JP" altLang="en-US" sz="1400"/>
          </a:p>
          <a:p>
            <a:pPr lvl="1" algn="l" eaLnBrk="1" hangingPunct="1">
              <a:spcBef>
                <a:spcPct val="30000"/>
              </a:spcBef>
              <a:buFontTx/>
              <a:buChar char="•"/>
              <a:defRPr/>
            </a:pPr>
            <a:endParaRPr kumimoji="1" lang="ja-JP" altLang="en-US" sz="1400"/>
          </a:p>
        </p:txBody>
      </p:sp>
      <p:graphicFrame>
        <p:nvGraphicFramePr>
          <p:cNvPr id="81992" name="Group 72">
            <a:extLst>
              <a:ext uri="{FF2B5EF4-FFF2-40B4-BE49-F238E27FC236}">
                <a16:creationId xmlns:a16="http://schemas.microsoft.com/office/drawing/2014/main" id="{13F607BD-54B6-ABA2-0545-22F2187298A0}"/>
              </a:ext>
            </a:extLst>
          </p:cNvPr>
          <p:cNvGraphicFramePr>
            <a:graphicFrameLocks noGrp="1"/>
          </p:cNvGraphicFramePr>
          <p:nvPr/>
        </p:nvGraphicFramePr>
        <p:xfrm>
          <a:off x="703263" y="4854575"/>
          <a:ext cx="3384550" cy="1600200"/>
        </p:xfrm>
        <a:graphic>
          <a:graphicData uri="http://schemas.openxmlformats.org/drawingml/2006/table">
            <a:tbl>
              <a:tblPr/>
              <a:tblGrid>
                <a:gridCol w="647700">
                  <a:extLst>
                    <a:ext uri="{9D8B030D-6E8A-4147-A177-3AD203B41FA5}">
                      <a16:colId xmlns:a16="http://schemas.microsoft.com/office/drawing/2014/main" val="20000"/>
                    </a:ext>
                  </a:extLst>
                </a:gridCol>
                <a:gridCol w="647700">
                  <a:extLst>
                    <a:ext uri="{9D8B030D-6E8A-4147-A177-3AD203B41FA5}">
                      <a16:colId xmlns:a16="http://schemas.microsoft.com/office/drawing/2014/main" val="20001"/>
                    </a:ext>
                  </a:extLst>
                </a:gridCol>
                <a:gridCol w="936625">
                  <a:extLst>
                    <a:ext uri="{9D8B030D-6E8A-4147-A177-3AD203B41FA5}">
                      <a16:colId xmlns:a16="http://schemas.microsoft.com/office/drawing/2014/main" val="20002"/>
                    </a:ext>
                  </a:extLst>
                </a:gridCol>
                <a:gridCol w="1152525">
                  <a:extLst>
                    <a:ext uri="{9D8B030D-6E8A-4147-A177-3AD203B41FA5}">
                      <a16:colId xmlns:a16="http://schemas.microsoft.com/office/drawing/2014/main" val="20003"/>
                    </a:ext>
                  </a:extLst>
                </a:gridCol>
              </a:tblGrid>
              <a:tr h="188429">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a:ln>
                            <a:noFill/>
                          </a:ln>
                          <a:solidFill>
                            <a:schemeClr val="tx1"/>
                          </a:solidFill>
                          <a:effectLst/>
                          <a:latin typeface="Arial" charset="0"/>
                          <a:ea typeface="ＭＳ Ｐゴシック" pitchFamily="50" charset="-128"/>
                        </a:rPr>
                        <a:t>関係事業者（例）</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a:ln>
                            <a:noFill/>
                          </a:ln>
                          <a:solidFill>
                            <a:schemeClr val="tx1"/>
                          </a:solidFill>
                          <a:effectLst/>
                          <a:latin typeface="Arial" charset="0"/>
                          <a:ea typeface="ＭＳ Ｐゴシック" pitchFamily="50" charset="-128"/>
                        </a:rPr>
                        <a:t>従事予定者数</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a:ln>
                            <a:noFill/>
                          </a:ln>
                          <a:solidFill>
                            <a:schemeClr val="tx1"/>
                          </a:solidFill>
                          <a:effectLst/>
                          <a:latin typeface="Arial" charset="0"/>
                          <a:ea typeface="ＭＳ Ｐゴシック" pitchFamily="50" charset="-128"/>
                        </a:rPr>
                        <a:t>役割</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884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a:ln>
                            <a:noFill/>
                          </a:ln>
                          <a:solidFill>
                            <a:schemeClr val="tx1"/>
                          </a:solidFill>
                          <a:effectLst/>
                          <a:latin typeface="Arial" charset="0"/>
                          <a:ea typeface="ＭＳ Ｐゴシック" pitchFamily="50" charset="-128"/>
                        </a:rPr>
                        <a:t>代表団体</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a:ln>
                            <a:noFill/>
                          </a:ln>
                          <a:solidFill>
                            <a:schemeClr val="tx1"/>
                          </a:solidFill>
                          <a:effectLst/>
                          <a:latin typeface="Arial" charset="0"/>
                          <a:ea typeface="ＭＳ Ｐゴシック" pitchFamily="50"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a:ln>
                            <a:noFill/>
                          </a:ln>
                          <a:solidFill>
                            <a:schemeClr val="tx1"/>
                          </a:solidFill>
                          <a:effectLst/>
                          <a:latin typeface="Arial" charset="0"/>
                          <a:ea typeface="ＭＳ Ｐゴシック" pitchFamily="50" charset="-128"/>
                        </a:rPr>
                        <a:t>×</a:t>
                      </a:r>
                      <a:r>
                        <a:rPr kumimoji="0" lang="ja-JP" altLang="en-US" sz="900" b="0" i="0" u="none" strike="noStrike" cap="none" normalizeH="0" baseline="0">
                          <a:ln>
                            <a:noFill/>
                          </a:ln>
                          <a:solidFill>
                            <a:schemeClr val="tx1"/>
                          </a:solidFill>
                          <a:effectLst/>
                          <a:latin typeface="Arial" charset="0"/>
                          <a:ea typeface="ＭＳ Ｐゴシック" pitchFamily="50" charset="-128"/>
                        </a:rPr>
                        <a:t>人</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a:ln>
                            <a:noFill/>
                          </a:ln>
                          <a:solidFill>
                            <a:schemeClr val="tx1"/>
                          </a:solidFill>
                          <a:effectLst/>
                          <a:latin typeface="Arial" charset="0"/>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884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a:ln>
                            <a:noFill/>
                          </a:ln>
                          <a:solidFill>
                            <a:schemeClr val="tx1"/>
                          </a:solidFill>
                          <a:effectLst/>
                          <a:latin typeface="Arial" charset="0"/>
                          <a:ea typeface="ＭＳ Ｐゴシック" pitchFamily="50" charset="-128"/>
                        </a:rPr>
                        <a:t>参加団体</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a:ln>
                            <a:noFill/>
                          </a:ln>
                          <a:solidFill>
                            <a:schemeClr val="tx1"/>
                          </a:solidFill>
                          <a:effectLst/>
                          <a:latin typeface="Arial" charset="0"/>
                          <a:ea typeface="ＭＳ Ｐゴシック" pitchFamily="50"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a:ln>
                            <a:noFill/>
                          </a:ln>
                          <a:solidFill>
                            <a:schemeClr val="tx1"/>
                          </a:solidFill>
                          <a:effectLst/>
                          <a:latin typeface="Arial" charset="0"/>
                          <a:ea typeface="ＭＳ Ｐゴシック" pitchFamily="50" charset="-128"/>
                        </a:rPr>
                        <a:t>×</a:t>
                      </a:r>
                      <a:r>
                        <a:rPr kumimoji="0" lang="ja-JP" altLang="en-US" sz="900" b="0" i="0" u="none" strike="noStrike" cap="none" normalizeH="0" baseline="0">
                          <a:ln>
                            <a:noFill/>
                          </a:ln>
                          <a:solidFill>
                            <a:schemeClr val="tx1"/>
                          </a:solidFill>
                          <a:effectLst/>
                          <a:latin typeface="Arial" charset="0"/>
                          <a:ea typeface="ＭＳ Ｐゴシック" pitchFamily="50" charset="-128"/>
                        </a:rPr>
                        <a:t>人</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a:ln>
                            <a:noFill/>
                          </a:ln>
                          <a:solidFill>
                            <a:schemeClr val="tx1"/>
                          </a:solidFill>
                          <a:effectLst/>
                          <a:latin typeface="Arial" charset="0"/>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884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a:ln>
                            <a:noFill/>
                          </a:ln>
                          <a:solidFill>
                            <a:schemeClr val="tx1"/>
                          </a:solidFill>
                          <a:effectLst/>
                          <a:latin typeface="Arial" charset="0"/>
                          <a:ea typeface="ＭＳ Ｐゴシック" pitchFamily="50" charset="-128"/>
                        </a:rPr>
                        <a:t>参加団体</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a:ln>
                            <a:noFill/>
                          </a:ln>
                          <a:solidFill>
                            <a:schemeClr val="tx1"/>
                          </a:solidFill>
                          <a:effectLst/>
                          <a:latin typeface="Arial" charset="0"/>
                          <a:ea typeface="ＭＳ Ｐゴシック" pitchFamily="50"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a:ln>
                            <a:noFill/>
                          </a:ln>
                          <a:solidFill>
                            <a:schemeClr val="tx1"/>
                          </a:solidFill>
                          <a:effectLst/>
                          <a:latin typeface="Arial" charset="0"/>
                          <a:ea typeface="ＭＳ Ｐゴシック" pitchFamily="50" charset="-128"/>
                        </a:rPr>
                        <a:t>×</a:t>
                      </a:r>
                      <a:r>
                        <a:rPr kumimoji="0" lang="ja-JP" altLang="en-US" sz="900" b="0" i="0" u="none" strike="noStrike" cap="none" normalizeH="0" baseline="0">
                          <a:ln>
                            <a:noFill/>
                          </a:ln>
                          <a:solidFill>
                            <a:schemeClr val="tx1"/>
                          </a:solidFill>
                          <a:effectLst/>
                          <a:latin typeface="Arial" charset="0"/>
                          <a:ea typeface="ＭＳ Ｐゴシック" pitchFamily="50" charset="-128"/>
                        </a:rPr>
                        <a:t>人</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a:ln>
                            <a:noFill/>
                          </a:ln>
                          <a:solidFill>
                            <a:schemeClr val="tx1"/>
                          </a:solidFill>
                          <a:effectLst/>
                          <a:latin typeface="Arial" charset="0"/>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884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a:ln>
                            <a:noFill/>
                          </a:ln>
                          <a:solidFill>
                            <a:schemeClr val="tx1"/>
                          </a:solidFill>
                          <a:effectLst/>
                          <a:latin typeface="Arial" charset="0"/>
                          <a:ea typeface="ＭＳ Ｐゴシック" pitchFamily="50" charset="-128"/>
                        </a:rPr>
                        <a:t>参加団体</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a:ln>
                            <a:noFill/>
                          </a:ln>
                          <a:solidFill>
                            <a:schemeClr val="tx1"/>
                          </a:solidFill>
                          <a:effectLst/>
                          <a:latin typeface="Arial" charset="0"/>
                          <a:ea typeface="ＭＳ Ｐゴシック" pitchFamily="50"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a:ln>
                            <a:noFill/>
                          </a:ln>
                          <a:solidFill>
                            <a:schemeClr val="tx1"/>
                          </a:solidFill>
                          <a:effectLst/>
                          <a:latin typeface="Arial" charset="0"/>
                          <a:ea typeface="ＭＳ Ｐゴシック" pitchFamily="50" charset="-128"/>
                        </a:rPr>
                        <a:t>×</a:t>
                      </a:r>
                      <a:r>
                        <a:rPr kumimoji="0" lang="ja-JP" altLang="en-US" sz="900" b="0" i="0" u="none" strike="noStrike" cap="none" normalizeH="0" baseline="0">
                          <a:ln>
                            <a:noFill/>
                          </a:ln>
                          <a:solidFill>
                            <a:schemeClr val="tx1"/>
                          </a:solidFill>
                          <a:effectLst/>
                          <a:latin typeface="Arial" charset="0"/>
                          <a:ea typeface="ＭＳ Ｐゴシック" pitchFamily="50" charset="-128"/>
                        </a:rPr>
                        <a:t>人</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a:ln>
                            <a:noFill/>
                          </a:ln>
                          <a:solidFill>
                            <a:schemeClr val="tx1"/>
                          </a:solidFill>
                          <a:effectLst/>
                          <a:latin typeface="Arial" charset="0"/>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884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a:ln>
                            <a:noFill/>
                          </a:ln>
                          <a:solidFill>
                            <a:schemeClr val="tx1"/>
                          </a:solidFill>
                          <a:effectLst/>
                          <a:latin typeface="Arial" charset="0"/>
                          <a:ea typeface="ＭＳ Ｐゴシック" pitchFamily="50" charset="-128"/>
                        </a:rPr>
                        <a:t>協力団体</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a:ln>
                            <a:noFill/>
                          </a:ln>
                          <a:solidFill>
                            <a:schemeClr val="tx1"/>
                          </a:solidFill>
                          <a:effectLst/>
                          <a:latin typeface="Arial" charset="0"/>
                          <a:ea typeface="ＭＳ Ｐゴシック" pitchFamily="50" charset="-128"/>
                        </a:rPr>
                        <a:t>○□</a:t>
                      </a:r>
                      <a:endParaRPr kumimoji="0" lang="ja-JP" altLang="en-US" sz="9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9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a:ln>
                            <a:noFill/>
                          </a:ln>
                          <a:solidFill>
                            <a:schemeClr val="tx1"/>
                          </a:solidFill>
                          <a:effectLst/>
                          <a:latin typeface="Arial" charset="0"/>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884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a:ln>
                            <a:noFill/>
                          </a:ln>
                          <a:solidFill>
                            <a:schemeClr val="tx1"/>
                          </a:solidFill>
                          <a:effectLst/>
                          <a:latin typeface="Arial" charset="0"/>
                          <a:ea typeface="ＭＳ Ｐゴシック" pitchFamily="50" charset="-128"/>
                        </a:rPr>
                        <a:t>協力団体</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a:ln>
                            <a:noFill/>
                          </a:ln>
                          <a:solidFill>
                            <a:schemeClr val="tx1"/>
                          </a:solidFill>
                          <a:effectLst/>
                          <a:latin typeface="Arial" charset="0"/>
                          <a:ea typeface="ＭＳ Ｐゴシック" pitchFamily="50"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9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a:ln>
                            <a:noFill/>
                          </a:ln>
                          <a:solidFill>
                            <a:schemeClr val="tx1"/>
                          </a:solidFill>
                          <a:effectLst/>
                          <a:latin typeface="Arial" charset="0"/>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16431" name="AutoShape 29">
            <a:extLst>
              <a:ext uri="{FF2B5EF4-FFF2-40B4-BE49-F238E27FC236}">
                <a16:creationId xmlns:a16="http://schemas.microsoft.com/office/drawing/2014/main" id="{079B0573-52AD-040E-6D78-4D086A4DC65D}"/>
              </a:ext>
            </a:extLst>
          </p:cNvPr>
          <p:cNvSpPr>
            <a:spLocks noChangeArrowheads="1"/>
          </p:cNvSpPr>
          <p:nvPr/>
        </p:nvSpPr>
        <p:spPr bwMode="auto">
          <a:xfrm>
            <a:off x="992188" y="4030663"/>
            <a:ext cx="935037" cy="201612"/>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参加団体：</a:t>
            </a:r>
            <a:r>
              <a:rPr lang="en-US" altLang="ja-JP"/>
              <a:t>××</a:t>
            </a:r>
          </a:p>
        </p:txBody>
      </p:sp>
      <p:sp>
        <p:nvSpPr>
          <p:cNvPr id="16432" name="AutoShape 30">
            <a:extLst>
              <a:ext uri="{FF2B5EF4-FFF2-40B4-BE49-F238E27FC236}">
                <a16:creationId xmlns:a16="http://schemas.microsoft.com/office/drawing/2014/main" id="{58278ED6-4433-71B4-BE90-5BE4DD2ECF78}"/>
              </a:ext>
            </a:extLst>
          </p:cNvPr>
          <p:cNvSpPr>
            <a:spLocks noChangeArrowheads="1"/>
          </p:cNvSpPr>
          <p:nvPr/>
        </p:nvSpPr>
        <p:spPr bwMode="auto">
          <a:xfrm>
            <a:off x="2089150" y="4029075"/>
            <a:ext cx="935038" cy="201613"/>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参加団体：</a:t>
            </a:r>
            <a:r>
              <a:rPr lang="en-US" altLang="ja-JP"/>
              <a:t>□□</a:t>
            </a:r>
          </a:p>
        </p:txBody>
      </p:sp>
      <p:sp>
        <p:nvSpPr>
          <p:cNvPr id="16433" name="AutoShape 31">
            <a:extLst>
              <a:ext uri="{FF2B5EF4-FFF2-40B4-BE49-F238E27FC236}">
                <a16:creationId xmlns:a16="http://schemas.microsoft.com/office/drawing/2014/main" id="{5B83F3E7-5701-4829-C459-C36C5027CDAD}"/>
              </a:ext>
            </a:extLst>
          </p:cNvPr>
          <p:cNvSpPr>
            <a:spLocks noChangeArrowheads="1"/>
          </p:cNvSpPr>
          <p:nvPr/>
        </p:nvSpPr>
        <p:spPr bwMode="auto">
          <a:xfrm>
            <a:off x="3151188" y="4029075"/>
            <a:ext cx="935037" cy="201613"/>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参加団体：</a:t>
            </a:r>
            <a:r>
              <a:rPr lang="en-US" altLang="ja-JP"/>
              <a:t>△△</a:t>
            </a:r>
          </a:p>
        </p:txBody>
      </p:sp>
      <p:cxnSp>
        <p:nvCxnSpPr>
          <p:cNvPr id="16434" name="AutoShape 32">
            <a:extLst>
              <a:ext uri="{FF2B5EF4-FFF2-40B4-BE49-F238E27FC236}">
                <a16:creationId xmlns:a16="http://schemas.microsoft.com/office/drawing/2014/main" id="{7F6F331A-B125-8779-281A-197F6961B492}"/>
              </a:ext>
            </a:extLst>
          </p:cNvPr>
          <p:cNvCxnSpPr>
            <a:cxnSpLocks noChangeShapeType="1"/>
            <a:stCxn id="16489" idx="2"/>
            <a:endCxn id="16431" idx="0"/>
          </p:cNvCxnSpPr>
          <p:nvPr/>
        </p:nvCxnSpPr>
        <p:spPr bwMode="auto">
          <a:xfrm rot="5400000">
            <a:off x="1905794" y="3380581"/>
            <a:ext cx="204788" cy="1095375"/>
          </a:xfrm>
          <a:prstGeom prst="bentConnector3">
            <a:avLst>
              <a:gd name="adj1" fmla="val 50000"/>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cxnSp>
        <p:nvCxnSpPr>
          <p:cNvPr id="16435" name="AutoShape 33">
            <a:extLst>
              <a:ext uri="{FF2B5EF4-FFF2-40B4-BE49-F238E27FC236}">
                <a16:creationId xmlns:a16="http://schemas.microsoft.com/office/drawing/2014/main" id="{240462B4-FA6E-7368-1791-7F427D26EF56}"/>
              </a:ext>
            </a:extLst>
          </p:cNvPr>
          <p:cNvCxnSpPr>
            <a:cxnSpLocks noChangeShapeType="1"/>
            <a:stCxn id="16489" idx="2"/>
            <a:endCxn id="16432" idx="0"/>
          </p:cNvCxnSpPr>
          <p:nvPr/>
        </p:nvCxnSpPr>
        <p:spPr bwMode="auto">
          <a:xfrm>
            <a:off x="2555875" y="3825875"/>
            <a:ext cx="1588" cy="203200"/>
          </a:xfrm>
          <a:prstGeom prst="straightConnector1">
            <a:avLst/>
          </a:prstGeom>
          <a:noFill/>
          <a:ln w="9525">
            <a:solidFill>
              <a:schemeClr val="bg2"/>
            </a:solidFill>
            <a:round/>
            <a:headEnd/>
            <a:tailEnd/>
          </a:ln>
          <a:extLst>
            <a:ext uri="{909E8E84-426E-40DD-AFC4-6F175D3DCCD1}">
              <a14:hiddenFill xmlns:a14="http://schemas.microsoft.com/office/drawing/2010/main">
                <a:noFill/>
              </a14:hiddenFill>
            </a:ext>
          </a:extLst>
        </p:spPr>
      </p:cxnSp>
      <p:cxnSp>
        <p:nvCxnSpPr>
          <p:cNvPr id="16436" name="AutoShape 34">
            <a:extLst>
              <a:ext uri="{FF2B5EF4-FFF2-40B4-BE49-F238E27FC236}">
                <a16:creationId xmlns:a16="http://schemas.microsoft.com/office/drawing/2014/main" id="{824C2057-F256-6711-B92D-53445AD04840}"/>
              </a:ext>
            </a:extLst>
          </p:cNvPr>
          <p:cNvCxnSpPr>
            <a:cxnSpLocks noChangeShapeType="1"/>
            <a:stCxn id="16489" idx="2"/>
            <a:endCxn id="16433" idx="0"/>
          </p:cNvCxnSpPr>
          <p:nvPr/>
        </p:nvCxnSpPr>
        <p:spPr bwMode="auto">
          <a:xfrm rot="16200000" flipH="1">
            <a:off x="2986088" y="3395662"/>
            <a:ext cx="203200" cy="1063625"/>
          </a:xfrm>
          <a:prstGeom prst="bentConnector3">
            <a:avLst>
              <a:gd name="adj1" fmla="val 50000"/>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sp>
        <p:nvSpPr>
          <p:cNvPr id="16437" name="AutoShape 35">
            <a:extLst>
              <a:ext uri="{FF2B5EF4-FFF2-40B4-BE49-F238E27FC236}">
                <a16:creationId xmlns:a16="http://schemas.microsoft.com/office/drawing/2014/main" id="{FA7363F6-106C-78F4-2E94-121E199682EB}"/>
              </a:ext>
            </a:extLst>
          </p:cNvPr>
          <p:cNvSpPr>
            <a:spLocks noChangeArrowheads="1"/>
          </p:cNvSpPr>
          <p:nvPr/>
        </p:nvSpPr>
        <p:spPr bwMode="auto">
          <a:xfrm>
            <a:off x="2557463" y="4457700"/>
            <a:ext cx="1463675" cy="266700"/>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協力団体：</a:t>
            </a:r>
            <a:r>
              <a:rPr lang="en-US" altLang="ja-JP"/>
              <a:t>○□</a:t>
            </a:r>
            <a:r>
              <a:rPr lang="ja-JP" altLang="en-US"/>
              <a:t>（調整中）</a:t>
            </a:r>
          </a:p>
        </p:txBody>
      </p:sp>
      <p:sp>
        <p:nvSpPr>
          <p:cNvPr id="16438" name="Rectangle 40">
            <a:extLst>
              <a:ext uri="{FF2B5EF4-FFF2-40B4-BE49-F238E27FC236}">
                <a16:creationId xmlns:a16="http://schemas.microsoft.com/office/drawing/2014/main" id="{6EA16A1F-8FC5-5677-E948-5C01579F7BE4}"/>
              </a:ext>
            </a:extLst>
          </p:cNvPr>
          <p:cNvSpPr>
            <a:spLocks noChangeArrowheads="1"/>
          </p:cNvSpPr>
          <p:nvPr/>
        </p:nvSpPr>
        <p:spPr bwMode="auto">
          <a:xfrm>
            <a:off x="631825" y="3551238"/>
            <a:ext cx="3744913" cy="814387"/>
          </a:xfrm>
          <a:prstGeom prst="rect">
            <a:avLst/>
          </a:prstGeom>
          <a:noFill/>
          <a:ln w="22225">
            <a:solidFill>
              <a:schemeClr val="bg2"/>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a:p>
        </p:txBody>
      </p:sp>
      <p:sp>
        <p:nvSpPr>
          <p:cNvPr id="16439" name="Text Box 41">
            <a:extLst>
              <a:ext uri="{FF2B5EF4-FFF2-40B4-BE49-F238E27FC236}">
                <a16:creationId xmlns:a16="http://schemas.microsoft.com/office/drawing/2014/main" id="{04D6A81B-A02F-0D26-9535-ED127AE96748}"/>
              </a:ext>
            </a:extLst>
          </p:cNvPr>
          <p:cNvSpPr txBox="1">
            <a:spLocks noChangeArrowheads="1"/>
          </p:cNvSpPr>
          <p:nvPr/>
        </p:nvSpPr>
        <p:spPr bwMode="auto">
          <a:xfrm>
            <a:off x="3295650" y="3408363"/>
            <a:ext cx="1073150" cy="244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b="1">
                <a:latin typeface="HG丸ｺﾞｼｯｸM-PRO" panose="020F0600000000000000" pitchFamily="50" charset="-128"/>
                <a:ea typeface="HG丸ｺﾞｼｯｸM-PRO" panose="020F0600000000000000" pitchFamily="50" charset="-128"/>
              </a:rPr>
              <a:t>コンソーシアム</a:t>
            </a:r>
          </a:p>
        </p:txBody>
      </p:sp>
      <p:sp>
        <p:nvSpPr>
          <p:cNvPr id="16440" name="AutoShape 42">
            <a:extLst>
              <a:ext uri="{FF2B5EF4-FFF2-40B4-BE49-F238E27FC236}">
                <a16:creationId xmlns:a16="http://schemas.microsoft.com/office/drawing/2014/main" id="{4AE73B04-DC7C-92F7-A814-17A9A0266720}"/>
              </a:ext>
            </a:extLst>
          </p:cNvPr>
          <p:cNvSpPr>
            <a:spLocks noChangeArrowheads="1"/>
          </p:cNvSpPr>
          <p:nvPr/>
        </p:nvSpPr>
        <p:spPr bwMode="auto">
          <a:xfrm>
            <a:off x="1033463" y="4457700"/>
            <a:ext cx="1470025" cy="266700"/>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協力団体：</a:t>
            </a:r>
            <a:r>
              <a:rPr lang="en-US" altLang="ja-JP"/>
              <a:t>△□</a:t>
            </a:r>
            <a:r>
              <a:rPr lang="ja-JP" altLang="en-US"/>
              <a:t>地域版協議会</a:t>
            </a:r>
          </a:p>
          <a:p>
            <a:pPr eaLnBrk="1" hangingPunct="1"/>
            <a:r>
              <a:rPr lang="ja-JP" altLang="en-US"/>
              <a:t>（調整済み）</a:t>
            </a:r>
          </a:p>
        </p:txBody>
      </p:sp>
      <p:sp>
        <p:nvSpPr>
          <p:cNvPr id="16441" name="AutoShape 10">
            <a:extLst>
              <a:ext uri="{FF2B5EF4-FFF2-40B4-BE49-F238E27FC236}">
                <a16:creationId xmlns:a16="http://schemas.microsoft.com/office/drawing/2014/main" id="{4861D49E-D042-7D4A-E27D-ED7E5934528A}"/>
              </a:ext>
            </a:extLst>
          </p:cNvPr>
          <p:cNvSpPr>
            <a:spLocks noChangeArrowheads="1"/>
          </p:cNvSpPr>
          <p:nvPr/>
        </p:nvSpPr>
        <p:spPr bwMode="auto">
          <a:xfrm>
            <a:off x="379413" y="2601913"/>
            <a:ext cx="4248150" cy="650875"/>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100"/>
              <a:t>・以下に示した形式（図・表）で記載すること。</a:t>
            </a:r>
          </a:p>
          <a:p>
            <a:pPr algn="l" eaLnBrk="1" hangingPunct="1"/>
            <a:r>
              <a:rPr lang="ja-JP" altLang="en-US" sz="1100"/>
              <a:t>・協力団体については、提案時点での協業確度を記載すること。</a:t>
            </a:r>
          </a:p>
          <a:p>
            <a:pPr algn="l" eaLnBrk="1" hangingPunct="1"/>
            <a:r>
              <a:rPr lang="ja-JP" altLang="en-US" sz="1100"/>
              <a:t>　（調整済み、調整中、今後調整予定など）</a:t>
            </a:r>
            <a:endParaRPr lang="ja-JP" altLang="ja-JP" sz="1100"/>
          </a:p>
        </p:txBody>
      </p:sp>
      <p:sp>
        <p:nvSpPr>
          <p:cNvPr id="16442" name="Rectangle 124">
            <a:extLst>
              <a:ext uri="{FF2B5EF4-FFF2-40B4-BE49-F238E27FC236}">
                <a16:creationId xmlns:a16="http://schemas.microsoft.com/office/drawing/2014/main" id="{77F04AAC-A3B9-F769-C074-D64B0415B264}"/>
              </a:ext>
            </a:extLst>
          </p:cNvPr>
          <p:cNvSpPr>
            <a:spLocks noChangeArrowheads="1"/>
          </p:cNvSpPr>
          <p:nvPr/>
        </p:nvSpPr>
        <p:spPr bwMode="auto">
          <a:xfrm>
            <a:off x="6537325" y="3635375"/>
            <a:ext cx="1582738"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プロジェクトリーダー</a:t>
            </a:r>
          </a:p>
        </p:txBody>
      </p:sp>
      <p:sp>
        <p:nvSpPr>
          <p:cNvPr id="16443" name="Rectangle 125">
            <a:extLst>
              <a:ext uri="{FF2B5EF4-FFF2-40B4-BE49-F238E27FC236}">
                <a16:creationId xmlns:a16="http://schemas.microsoft.com/office/drawing/2014/main" id="{435E6FDE-1F95-644A-BC58-2D9B137F5975}"/>
              </a:ext>
            </a:extLst>
          </p:cNvPr>
          <p:cNvSpPr>
            <a:spLocks noChangeArrowheads="1"/>
          </p:cNvSpPr>
          <p:nvPr/>
        </p:nvSpPr>
        <p:spPr bwMode="auto">
          <a:xfrm>
            <a:off x="5678488" y="4457700"/>
            <a:ext cx="1008062"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●●実施担当</a:t>
            </a:r>
          </a:p>
        </p:txBody>
      </p:sp>
      <p:sp>
        <p:nvSpPr>
          <p:cNvPr id="16444" name="Rectangle 126">
            <a:extLst>
              <a:ext uri="{FF2B5EF4-FFF2-40B4-BE49-F238E27FC236}">
                <a16:creationId xmlns:a16="http://schemas.microsoft.com/office/drawing/2014/main" id="{75463356-BB9E-69E1-F8E4-B04BA9852259}"/>
              </a:ext>
            </a:extLst>
          </p:cNvPr>
          <p:cNvSpPr>
            <a:spLocks noChangeArrowheads="1"/>
          </p:cNvSpPr>
          <p:nvPr/>
        </p:nvSpPr>
        <p:spPr bwMode="auto">
          <a:xfrm>
            <a:off x="6831013" y="4457700"/>
            <a:ext cx="1008062"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■■実施担当</a:t>
            </a:r>
          </a:p>
        </p:txBody>
      </p:sp>
      <p:sp>
        <p:nvSpPr>
          <p:cNvPr id="16445" name="Rectangle 127">
            <a:extLst>
              <a:ext uri="{FF2B5EF4-FFF2-40B4-BE49-F238E27FC236}">
                <a16:creationId xmlns:a16="http://schemas.microsoft.com/office/drawing/2014/main" id="{56FA244E-1255-C37B-B083-95821946E0ED}"/>
              </a:ext>
            </a:extLst>
          </p:cNvPr>
          <p:cNvSpPr>
            <a:spLocks noChangeArrowheads="1"/>
          </p:cNvSpPr>
          <p:nvPr/>
        </p:nvSpPr>
        <p:spPr bwMode="auto">
          <a:xfrm>
            <a:off x="7981950" y="4457700"/>
            <a:ext cx="1008063"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▲▲実施担当</a:t>
            </a:r>
          </a:p>
        </p:txBody>
      </p:sp>
      <p:sp>
        <p:nvSpPr>
          <p:cNvPr id="16446" name="Rectangle 128">
            <a:extLst>
              <a:ext uri="{FF2B5EF4-FFF2-40B4-BE49-F238E27FC236}">
                <a16:creationId xmlns:a16="http://schemas.microsoft.com/office/drawing/2014/main" id="{BC0B7CB3-B702-A7AC-114C-B71EB98ED7EE}"/>
              </a:ext>
            </a:extLst>
          </p:cNvPr>
          <p:cNvSpPr>
            <a:spLocks noChangeArrowheads="1"/>
          </p:cNvSpPr>
          <p:nvPr/>
        </p:nvSpPr>
        <p:spPr bwMode="auto">
          <a:xfrm>
            <a:off x="8120063" y="4000500"/>
            <a:ext cx="1008062"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会計担当</a:t>
            </a:r>
          </a:p>
        </p:txBody>
      </p:sp>
      <p:sp>
        <p:nvSpPr>
          <p:cNvPr id="16447" name="Rectangle 129">
            <a:extLst>
              <a:ext uri="{FF2B5EF4-FFF2-40B4-BE49-F238E27FC236}">
                <a16:creationId xmlns:a16="http://schemas.microsoft.com/office/drawing/2014/main" id="{D2CC2D16-2B1A-78C5-15A9-319B91621BC2}"/>
              </a:ext>
            </a:extLst>
          </p:cNvPr>
          <p:cNvSpPr>
            <a:spLocks noChangeArrowheads="1"/>
          </p:cNvSpPr>
          <p:nvPr/>
        </p:nvSpPr>
        <p:spPr bwMode="auto">
          <a:xfrm>
            <a:off x="5311775" y="4000500"/>
            <a:ext cx="1296988"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委託先管理担当</a:t>
            </a:r>
          </a:p>
        </p:txBody>
      </p:sp>
      <p:cxnSp>
        <p:nvCxnSpPr>
          <p:cNvPr id="16448" name="AutoShape 130">
            <a:extLst>
              <a:ext uri="{FF2B5EF4-FFF2-40B4-BE49-F238E27FC236}">
                <a16:creationId xmlns:a16="http://schemas.microsoft.com/office/drawing/2014/main" id="{0F136252-4C13-89CA-DD29-2084EEA3BCD8}"/>
              </a:ext>
            </a:extLst>
          </p:cNvPr>
          <p:cNvCxnSpPr>
            <a:cxnSpLocks noChangeShapeType="1"/>
            <a:stCxn id="16442" idx="2"/>
            <a:endCxn id="16447" idx="0"/>
          </p:cNvCxnSpPr>
          <p:nvPr/>
        </p:nvCxnSpPr>
        <p:spPr bwMode="auto">
          <a:xfrm rot="5400000">
            <a:off x="6543676" y="3214687"/>
            <a:ext cx="203200" cy="1368425"/>
          </a:xfrm>
          <a:prstGeom prst="bentConnector3">
            <a:avLst>
              <a:gd name="adj1" fmla="val 50000"/>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cxnSp>
        <p:nvCxnSpPr>
          <p:cNvPr id="16449" name="AutoShape 131">
            <a:extLst>
              <a:ext uri="{FF2B5EF4-FFF2-40B4-BE49-F238E27FC236}">
                <a16:creationId xmlns:a16="http://schemas.microsoft.com/office/drawing/2014/main" id="{6AA163A2-0568-9ACE-C724-1F6E94869C4B}"/>
              </a:ext>
            </a:extLst>
          </p:cNvPr>
          <p:cNvCxnSpPr>
            <a:cxnSpLocks noChangeShapeType="1"/>
            <a:stCxn id="16442" idx="2"/>
            <a:endCxn id="16446" idx="0"/>
          </p:cNvCxnSpPr>
          <p:nvPr/>
        </p:nvCxnSpPr>
        <p:spPr bwMode="auto">
          <a:xfrm rot="16200000" flipH="1">
            <a:off x="7875588" y="3251200"/>
            <a:ext cx="203200" cy="1295400"/>
          </a:xfrm>
          <a:prstGeom prst="bentConnector3">
            <a:avLst>
              <a:gd name="adj1" fmla="val 50000"/>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cxnSp>
        <p:nvCxnSpPr>
          <p:cNvPr id="16450" name="AutoShape 132">
            <a:extLst>
              <a:ext uri="{FF2B5EF4-FFF2-40B4-BE49-F238E27FC236}">
                <a16:creationId xmlns:a16="http://schemas.microsoft.com/office/drawing/2014/main" id="{449B90EC-8721-C9B2-E7F6-B7C46C36C4F1}"/>
              </a:ext>
            </a:extLst>
          </p:cNvPr>
          <p:cNvCxnSpPr>
            <a:cxnSpLocks noChangeShapeType="1"/>
            <a:stCxn id="16442" idx="2"/>
            <a:endCxn id="16444" idx="0"/>
          </p:cNvCxnSpPr>
          <p:nvPr/>
        </p:nvCxnSpPr>
        <p:spPr bwMode="auto">
          <a:xfrm>
            <a:off x="7329488" y="3797300"/>
            <a:ext cx="4762" cy="660400"/>
          </a:xfrm>
          <a:prstGeom prst="straightConnector1">
            <a:avLst/>
          </a:prstGeom>
          <a:noFill/>
          <a:ln w="9525">
            <a:solidFill>
              <a:schemeClr val="bg2"/>
            </a:solidFill>
            <a:round/>
            <a:headEnd/>
            <a:tailEnd/>
          </a:ln>
          <a:extLst>
            <a:ext uri="{909E8E84-426E-40DD-AFC4-6F175D3DCCD1}">
              <a14:hiddenFill xmlns:a14="http://schemas.microsoft.com/office/drawing/2010/main">
                <a:noFill/>
              </a14:hiddenFill>
            </a:ext>
          </a:extLst>
        </p:spPr>
      </p:cxnSp>
      <p:cxnSp>
        <p:nvCxnSpPr>
          <p:cNvPr id="16451" name="AutoShape 133">
            <a:extLst>
              <a:ext uri="{FF2B5EF4-FFF2-40B4-BE49-F238E27FC236}">
                <a16:creationId xmlns:a16="http://schemas.microsoft.com/office/drawing/2014/main" id="{B6DDD8A4-C306-F875-10DB-6F4CCD63F418}"/>
              </a:ext>
            </a:extLst>
          </p:cNvPr>
          <p:cNvCxnSpPr>
            <a:cxnSpLocks noChangeShapeType="1"/>
            <a:stCxn id="16443" idx="0"/>
            <a:endCxn id="16445" idx="0"/>
          </p:cNvCxnSpPr>
          <p:nvPr/>
        </p:nvCxnSpPr>
        <p:spPr bwMode="auto">
          <a:xfrm rot="5400000" flipH="1" flipV="1">
            <a:off x="7333457" y="3305968"/>
            <a:ext cx="12700" cy="2303463"/>
          </a:xfrm>
          <a:prstGeom prst="bentConnector3">
            <a:avLst>
              <a:gd name="adj1" fmla="val 1800000"/>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cxnSp>
        <p:nvCxnSpPr>
          <p:cNvPr id="16452" name="AutoShape 32">
            <a:extLst>
              <a:ext uri="{FF2B5EF4-FFF2-40B4-BE49-F238E27FC236}">
                <a16:creationId xmlns:a16="http://schemas.microsoft.com/office/drawing/2014/main" id="{E8549DB7-099E-1A99-FDD0-AA0B78B71606}"/>
              </a:ext>
            </a:extLst>
          </p:cNvPr>
          <p:cNvCxnSpPr>
            <a:cxnSpLocks noChangeShapeType="1"/>
            <a:stCxn id="16489" idx="1"/>
            <a:endCxn id="16440" idx="1"/>
          </p:cNvCxnSpPr>
          <p:nvPr/>
        </p:nvCxnSpPr>
        <p:spPr bwMode="auto">
          <a:xfrm rot="10800000" flipV="1">
            <a:off x="1033463" y="3724275"/>
            <a:ext cx="909637" cy="866775"/>
          </a:xfrm>
          <a:prstGeom prst="bentConnector3">
            <a:avLst>
              <a:gd name="adj1" fmla="val 125130"/>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grpSp>
        <p:nvGrpSpPr>
          <p:cNvPr id="16453" name="Group 135">
            <a:extLst>
              <a:ext uri="{FF2B5EF4-FFF2-40B4-BE49-F238E27FC236}">
                <a16:creationId xmlns:a16="http://schemas.microsoft.com/office/drawing/2014/main" id="{DFCF4DE0-07E5-5007-B70D-92BBEB0A7A3C}"/>
              </a:ext>
            </a:extLst>
          </p:cNvPr>
          <p:cNvGrpSpPr>
            <a:grpSpLocks/>
          </p:cNvGrpSpPr>
          <p:nvPr/>
        </p:nvGrpSpPr>
        <p:grpSpPr bwMode="auto">
          <a:xfrm>
            <a:off x="774700" y="3335338"/>
            <a:ext cx="936625" cy="201612"/>
            <a:chOff x="307" y="1434"/>
            <a:chExt cx="590" cy="227"/>
          </a:xfrm>
        </p:grpSpPr>
        <p:sp>
          <p:nvSpPr>
            <p:cNvPr id="16498" name="Rectangle 6">
              <a:extLst>
                <a:ext uri="{FF2B5EF4-FFF2-40B4-BE49-F238E27FC236}">
                  <a16:creationId xmlns:a16="http://schemas.microsoft.com/office/drawing/2014/main" id="{F9D9EC12-E56A-5916-A99E-C87DEE6CF3D5}"/>
                </a:ext>
              </a:extLst>
            </p:cNvPr>
            <p:cNvSpPr>
              <a:spLocks noChangeArrowheads="1"/>
            </p:cNvSpPr>
            <p:nvPr/>
          </p:nvSpPr>
          <p:spPr bwMode="auto">
            <a:xfrm>
              <a:off x="307" y="1435"/>
              <a:ext cx="590" cy="226"/>
            </a:xfrm>
            <a:prstGeom prst="rect">
              <a:avLst/>
            </a:prstGeom>
            <a:solidFill>
              <a:srgbClr val="99CCFF"/>
            </a:solidFill>
            <a:ln w="9525">
              <a:solidFill>
                <a:schemeClr val="bg2"/>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sz="1600" b="1"/>
            </a:p>
          </p:txBody>
        </p:sp>
        <p:sp>
          <p:nvSpPr>
            <p:cNvPr id="16499" name="Rectangle 130">
              <a:extLst>
                <a:ext uri="{FF2B5EF4-FFF2-40B4-BE49-F238E27FC236}">
                  <a16:creationId xmlns:a16="http://schemas.microsoft.com/office/drawing/2014/main" id="{F4A42F9A-F5E0-78F1-A18E-FDE6CB2121B9}"/>
                </a:ext>
              </a:extLst>
            </p:cNvPr>
            <p:cNvSpPr>
              <a:spLocks noChangeArrowheads="1"/>
            </p:cNvSpPr>
            <p:nvPr/>
          </p:nvSpPr>
          <p:spPr bwMode="auto">
            <a:xfrm>
              <a:off x="307" y="1434"/>
              <a:ext cx="589" cy="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sz="1600" b="1"/>
                <a:t>記述例</a:t>
              </a:r>
            </a:p>
          </p:txBody>
        </p:sp>
      </p:grpSp>
      <p:graphicFrame>
        <p:nvGraphicFramePr>
          <p:cNvPr id="82058" name="Group 138">
            <a:extLst>
              <a:ext uri="{FF2B5EF4-FFF2-40B4-BE49-F238E27FC236}">
                <a16:creationId xmlns:a16="http://schemas.microsoft.com/office/drawing/2014/main" id="{25A6E12C-A74D-DB06-81A6-31731E4FC893}"/>
              </a:ext>
            </a:extLst>
          </p:cNvPr>
          <p:cNvGraphicFramePr>
            <a:graphicFrameLocks noGrp="1"/>
          </p:cNvGraphicFramePr>
          <p:nvPr/>
        </p:nvGraphicFramePr>
        <p:xfrm>
          <a:off x="5457825" y="4854575"/>
          <a:ext cx="3527425" cy="1600200"/>
        </p:xfrm>
        <a:graphic>
          <a:graphicData uri="http://schemas.openxmlformats.org/drawingml/2006/table">
            <a:tbl>
              <a:tblPr/>
              <a:tblGrid>
                <a:gridCol w="1157288">
                  <a:extLst>
                    <a:ext uri="{9D8B030D-6E8A-4147-A177-3AD203B41FA5}">
                      <a16:colId xmlns:a16="http://schemas.microsoft.com/office/drawing/2014/main" val="20000"/>
                    </a:ext>
                  </a:extLst>
                </a:gridCol>
                <a:gridCol w="1157287">
                  <a:extLst>
                    <a:ext uri="{9D8B030D-6E8A-4147-A177-3AD203B41FA5}">
                      <a16:colId xmlns:a16="http://schemas.microsoft.com/office/drawing/2014/main" val="20001"/>
                    </a:ext>
                  </a:extLst>
                </a:gridCol>
                <a:gridCol w="1212850">
                  <a:extLst>
                    <a:ext uri="{9D8B030D-6E8A-4147-A177-3AD203B41FA5}">
                      <a16:colId xmlns:a16="http://schemas.microsoft.com/office/drawing/2014/main" val="20002"/>
                    </a:ext>
                  </a:extLst>
                </a:gridCol>
              </a:tblGrid>
              <a:tr h="18842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a:ln>
                            <a:noFill/>
                          </a:ln>
                          <a:solidFill>
                            <a:schemeClr val="tx1"/>
                          </a:solidFill>
                          <a:effectLst/>
                          <a:latin typeface="ＭＳ Ｐゴシック" pitchFamily="50" charset="-128"/>
                          <a:ea typeface="ＭＳ Ｐゴシック" pitchFamily="50" charset="-128"/>
                        </a:rPr>
                        <a:t>担当者</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a:ln>
                            <a:noFill/>
                          </a:ln>
                          <a:solidFill>
                            <a:schemeClr val="tx1"/>
                          </a:solidFill>
                          <a:effectLst/>
                          <a:latin typeface="ＭＳ Ｐゴシック" pitchFamily="50" charset="-128"/>
                          <a:ea typeface="ＭＳ Ｐゴシック" pitchFamily="50" charset="-128"/>
                        </a:rPr>
                        <a:t>役割</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a:ln>
                            <a:noFill/>
                          </a:ln>
                          <a:solidFill>
                            <a:schemeClr val="tx1"/>
                          </a:solidFill>
                          <a:effectLst/>
                          <a:latin typeface="ＭＳ Ｐゴシック" pitchFamily="50" charset="-128"/>
                          <a:ea typeface="ＭＳ Ｐゴシック" pitchFamily="50" charset="-128"/>
                        </a:rPr>
                        <a:t>作業内容</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884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a:ln>
                            <a:noFill/>
                          </a:ln>
                          <a:solidFill>
                            <a:schemeClr val="tx1"/>
                          </a:solidFill>
                          <a:effectLst/>
                          <a:latin typeface="ＭＳ Ｐゴシック" pitchFamily="50" charset="-128"/>
                          <a:ea typeface="ＭＳ Ｐゴシック" pitchFamily="50" charset="-128"/>
                        </a:rPr>
                        <a:t>XXX XXXXX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a:ln>
                            <a:noFill/>
                          </a:ln>
                          <a:solidFill>
                            <a:schemeClr val="tx1"/>
                          </a:solidFill>
                          <a:effectLst/>
                          <a:latin typeface="ＭＳ Ｐゴシック" pitchFamily="50" charset="-128"/>
                          <a:ea typeface="ＭＳ Ｐゴシック" pitchFamily="50" charset="-128"/>
                        </a:rPr>
                        <a:t>プロジェクトリーダー</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a:ln>
                            <a:noFill/>
                          </a:ln>
                          <a:solidFill>
                            <a:schemeClr val="tx1"/>
                          </a:solidFill>
                          <a:effectLst/>
                          <a:latin typeface="ＭＳ Ｐゴシック" pitchFamily="50" charset="-128"/>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8842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a:ln>
                            <a:noFill/>
                          </a:ln>
                          <a:solidFill>
                            <a:schemeClr val="tx1"/>
                          </a:solidFill>
                          <a:effectLst/>
                          <a:latin typeface="ＭＳ Ｐゴシック" pitchFamily="50" charset="-128"/>
                          <a:ea typeface="ＭＳ Ｐゴシック" pitchFamily="50" charset="-128"/>
                        </a:rPr>
                        <a:t>XXX XXXXX</a:t>
                      </a:r>
                      <a:endParaRPr kumimoji="0" lang="ja-JP" altLang="en-US" sz="900" b="0" i="0" u="none" strike="noStrike" cap="none" normalizeH="0" baseline="0">
                        <a:ln>
                          <a:noFill/>
                        </a:ln>
                        <a:solidFill>
                          <a:schemeClr val="tx1"/>
                        </a:solidFill>
                        <a:effectLst/>
                        <a:latin typeface="ＭＳ Ｐゴシック" pitchFamily="50" charset="-128"/>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a:ln>
                            <a:noFill/>
                          </a:ln>
                          <a:solidFill>
                            <a:schemeClr val="tx1"/>
                          </a:solidFill>
                          <a:effectLst/>
                          <a:latin typeface="ＭＳ Ｐゴシック" pitchFamily="50" charset="-128"/>
                          <a:ea typeface="ＭＳ Ｐゴシック" pitchFamily="50" charset="-128"/>
                        </a:rPr>
                        <a:t>サブリーダー</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a:ln>
                            <a:noFill/>
                          </a:ln>
                          <a:solidFill>
                            <a:schemeClr val="tx1"/>
                          </a:solidFill>
                          <a:effectLst/>
                          <a:latin typeface="ＭＳ Ｐゴシック" pitchFamily="50" charset="-128"/>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8842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a:ln>
                            <a:noFill/>
                          </a:ln>
                          <a:solidFill>
                            <a:schemeClr val="tx1"/>
                          </a:solidFill>
                          <a:effectLst/>
                          <a:latin typeface="ＭＳ Ｐゴシック" pitchFamily="50" charset="-128"/>
                          <a:ea typeface="ＭＳ Ｐゴシック" pitchFamily="50" charset="-128"/>
                        </a:rPr>
                        <a:t>XXX XXXXX</a:t>
                      </a:r>
                      <a:endParaRPr kumimoji="0" lang="ja-JP" altLang="en-US" sz="900" b="0" i="0" u="none" strike="noStrike" cap="none" normalizeH="0" baseline="0">
                        <a:ln>
                          <a:noFill/>
                        </a:ln>
                        <a:solidFill>
                          <a:schemeClr val="tx1"/>
                        </a:solidFill>
                        <a:effectLst/>
                        <a:latin typeface="ＭＳ Ｐゴシック" pitchFamily="50" charset="-128"/>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a:ln>
                            <a:noFill/>
                          </a:ln>
                          <a:solidFill>
                            <a:schemeClr val="tx1"/>
                          </a:solidFill>
                          <a:effectLst/>
                          <a:latin typeface="ＭＳ Ｐゴシック" pitchFamily="50" charset="-128"/>
                          <a:ea typeface="ＭＳ Ｐゴシック" pitchFamily="50" charset="-128"/>
                        </a:rPr>
                        <a:t>会計経理担当</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a:ln>
                            <a:noFill/>
                          </a:ln>
                          <a:solidFill>
                            <a:schemeClr val="tx1"/>
                          </a:solidFill>
                          <a:effectLst/>
                          <a:latin typeface="ＭＳ Ｐゴシック" pitchFamily="50" charset="-128"/>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8842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a:ln>
                            <a:noFill/>
                          </a:ln>
                          <a:solidFill>
                            <a:schemeClr val="tx1"/>
                          </a:solidFill>
                          <a:effectLst/>
                          <a:latin typeface="ＭＳ Ｐゴシック" pitchFamily="50" charset="-128"/>
                          <a:ea typeface="ＭＳ Ｐゴシック" pitchFamily="50" charset="-128"/>
                        </a:rPr>
                        <a:t>XXX XXXXX</a:t>
                      </a:r>
                      <a:endParaRPr kumimoji="0" lang="ja-JP" altLang="en-US" sz="900" b="0" i="0" u="none" strike="noStrike" cap="none" normalizeH="0" baseline="0">
                        <a:ln>
                          <a:noFill/>
                        </a:ln>
                        <a:solidFill>
                          <a:schemeClr val="tx1"/>
                        </a:solidFill>
                        <a:effectLst/>
                        <a:latin typeface="ＭＳ Ｐゴシック" pitchFamily="50" charset="-128"/>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a:ln>
                            <a:noFill/>
                          </a:ln>
                          <a:solidFill>
                            <a:schemeClr val="tx1"/>
                          </a:solidFill>
                          <a:effectLst/>
                          <a:latin typeface="ＭＳ Ｐゴシック" pitchFamily="50" charset="-128"/>
                          <a:ea typeface="ＭＳ Ｐゴシック" pitchFamily="50" charset="-128"/>
                        </a:rPr>
                        <a:t>○○実施担当</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a:ln>
                            <a:noFill/>
                          </a:ln>
                          <a:solidFill>
                            <a:schemeClr val="tx1"/>
                          </a:solidFill>
                          <a:effectLst/>
                          <a:latin typeface="ＭＳ Ｐゴシック" pitchFamily="50" charset="-128"/>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8842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a:ln>
                            <a:noFill/>
                          </a:ln>
                          <a:solidFill>
                            <a:schemeClr val="tx1"/>
                          </a:solidFill>
                          <a:effectLst/>
                          <a:latin typeface="ＭＳ Ｐゴシック" pitchFamily="50" charset="-128"/>
                          <a:ea typeface="ＭＳ Ｐゴシック" pitchFamily="50" charset="-128"/>
                        </a:rPr>
                        <a:t>XXX XXXXX</a:t>
                      </a:r>
                      <a:endParaRPr kumimoji="0" lang="ja-JP" altLang="en-US" sz="900" b="0" i="0" u="none" strike="noStrike" cap="none" normalizeH="0" baseline="0">
                        <a:ln>
                          <a:noFill/>
                        </a:ln>
                        <a:solidFill>
                          <a:schemeClr val="tx1"/>
                        </a:solidFill>
                        <a:effectLst/>
                        <a:latin typeface="ＭＳ Ｐゴシック" pitchFamily="50" charset="-128"/>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a:ln>
                            <a:noFill/>
                          </a:ln>
                          <a:solidFill>
                            <a:schemeClr val="tx1"/>
                          </a:solidFill>
                          <a:effectLst/>
                          <a:latin typeface="ＭＳ Ｐゴシック" pitchFamily="50" charset="-128"/>
                          <a:ea typeface="ＭＳ Ｐゴシック" pitchFamily="50" charset="-128"/>
                        </a:rPr>
                        <a:t>■■実施担当</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a:ln>
                            <a:noFill/>
                          </a:ln>
                          <a:solidFill>
                            <a:schemeClr val="tx1"/>
                          </a:solidFill>
                          <a:effectLst/>
                          <a:latin typeface="ＭＳ Ｐゴシック" pitchFamily="50" charset="-128"/>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8842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a:ln>
                            <a:noFill/>
                          </a:ln>
                          <a:solidFill>
                            <a:schemeClr val="tx1"/>
                          </a:solidFill>
                          <a:effectLst/>
                          <a:latin typeface="ＭＳ Ｐゴシック" pitchFamily="50" charset="-128"/>
                          <a:ea typeface="ＭＳ Ｐゴシック" pitchFamily="50" charset="-128"/>
                        </a:rPr>
                        <a:t>XXX XXXXX</a:t>
                      </a:r>
                      <a:endParaRPr kumimoji="0" lang="ja-JP" altLang="en-US" sz="900" b="0" i="0" u="none" strike="noStrike" cap="none" normalizeH="0" baseline="0">
                        <a:ln>
                          <a:noFill/>
                        </a:ln>
                        <a:solidFill>
                          <a:schemeClr val="tx1"/>
                        </a:solidFill>
                        <a:effectLst/>
                        <a:latin typeface="ＭＳ Ｐゴシック" pitchFamily="50" charset="-128"/>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a:ln>
                            <a:noFill/>
                          </a:ln>
                          <a:solidFill>
                            <a:schemeClr val="tx1"/>
                          </a:solidFill>
                          <a:effectLst/>
                          <a:latin typeface="ＭＳ Ｐゴシック" pitchFamily="50" charset="-128"/>
                          <a:ea typeface="ＭＳ Ｐゴシック" pitchFamily="50" charset="-128"/>
                        </a:rPr>
                        <a:t>▲▲実施担当</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a:ln>
                            <a:noFill/>
                          </a:ln>
                          <a:solidFill>
                            <a:schemeClr val="tx1"/>
                          </a:solidFill>
                          <a:effectLst/>
                          <a:latin typeface="ＭＳ Ｐゴシック" pitchFamily="50" charset="-128"/>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16488" name="Rectangle 172">
            <a:extLst>
              <a:ext uri="{FF2B5EF4-FFF2-40B4-BE49-F238E27FC236}">
                <a16:creationId xmlns:a16="http://schemas.microsoft.com/office/drawing/2014/main" id="{4612B131-412A-03F5-1DAD-4BC395FF9543}"/>
              </a:ext>
            </a:extLst>
          </p:cNvPr>
          <p:cNvSpPr>
            <a:spLocks noChangeArrowheads="1"/>
          </p:cNvSpPr>
          <p:nvPr/>
        </p:nvSpPr>
        <p:spPr bwMode="auto">
          <a:xfrm>
            <a:off x="6824663" y="4000500"/>
            <a:ext cx="936625"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サブリーダー</a:t>
            </a:r>
          </a:p>
        </p:txBody>
      </p:sp>
      <p:sp>
        <p:nvSpPr>
          <p:cNvPr id="16489" name="AutoShape 28">
            <a:extLst>
              <a:ext uri="{FF2B5EF4-FFF2-40B4-BE49-F238E27FC236}">
                <a16:creationId xmlns:a16="http://schemas.microsoft.com/office/drawing/2014/main" id="{34F15442-9A2F-9ABE-8FA4-CD0C7BC1EAB4}"/>
              </a:ext>
            </a:extLst>
          </p:cNvPr>
          <p:cNvSpPr>
            <a:spLocks noChangeArrowheads="1"/>
          </p:cNvSpPr>
          <p:nvPr/>
        </p:nvSpPr>
        <p:spPr bwMode="auto">
          <a:xfrm>
            <a:off x="1943100" y="3624263"/>
            <a:ext cx="1225550" cy="201612"/>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a:p>
          <a:p>
            <a:pPr eaLnBrk="1" hangingPunct="1"/>
            <a:r>
              <a:rPr lang="ja-JP" altLang="en-US"/>
              <a:t>代表団体：</a:t>
            </a:r>
            <a:r>
              <a:rPr lang="en-US" altLang="ja-JP"/>
              <a:t>○○</a:t>
            </a:r>
          </a:p>
          <a:p>
            <a:pPr eaLnBrk="1" hangingPunct="1"/>
            <a:endParaRPr lang="ja-JP" altLang="en-US"/>
          </a:p>
        </p:txBody>
      </p:sp>
      <p:cxnSp>
        <p:nvCxnSpPr>
          <p:cNvPr id="16490" name="AutoShape 32">
            <a:extLst>
              <a:ext uri="{FF2B5EF4-FFF2-40B4-BE49-F238E27FC236}">
                <a16:creationId xmlns:a16="http://schemas.microsoft.com/office/drawing/2014/main" id="{CE77BD4B-44D7-CC21-D7E5-350BA443E43C}"/>
              </a:ext>
            </a:extLst>
          </p:cNvPr>
          <p:cNvCxnSpPr>
            <a:cxnSpLocks noChangeShapeType="1"/>
            <a:stCxn id="16489" idx="3"/>
          </p:cNvCxnSpPr>
          <p:nvPr/>
        </p:nvCxnSpPr>
        <p:spPr bwMode="auto">
          <a:xfrm>
            <a:off x="3168650" y="3725863"/>
            <a:ext cx="852488" cy="865187"/>
          </a:xfrm>
          <a:prstGeom prst="bentConnector3">
            <a:avLst>
              <a:gd name="adj1" fmla="val 126815"/>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sp>
        <p:nvSpPr>
          <p:cNvPr id="16491" name="Rectangle 40">
            <a:extLst>
              <a:ext uri="{FF2B5EF4-FFF2-40B4-BE49-F238E27FC236}">
                <a16:creationId xmlns:a16="http://schemas.microsoft.com/office/drawing/2014/main" id="{A7DED78A-B81B-179B-85C9-BB248903B78E}"/>
              </a:ext>
            </a:extLst>
          </p:cNvPr>
          <p:cNvSpPr>
            <a:spLocks noChangeArrowheads="1"/>
          </p:cNvSpPr>
          <p:nvPr/>
        </p:nvSpPr>
        <p:spPr bwMode="auto">
          <a:xfrm>
            <a:off x="5240338" y="3490913"/>
            <a:ext cx="3960812" cy="1169987"/>
          </a:xfrm>
          <a:prstGeom prst="rect">
            <a:avLst/>
          </a:prstGeom>
          <a:noFill/>
          <a:ln w="22225">
            <a:solidFill>
              <a:schemeClr val="bg2"/>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a:p>
        </p:txBody>
      </p:sp>
      <p:grpSp>
        <p:nvGrpSpPr>
          <p:cNvPr id="16492" name="Group 176">
            <a:extLst>
              <a:ext uri="{FF2B5EF4-FFF2-40B4-BE49-F238E27FC236}">
                <a16:creationId xmlns:a16="http://schemas.microsoft.com/office/drawing/2014/main" id="{7D6E9580-E593-0381-78B0-96DA3616C826}"/>
              </a:ext>
            </a:extLst>
          </p:cNvPr>
          <p:cNvGrpSpPr>
            <a:grpSpLocks/>
          </p:cNvGrpSpPr>
          <p:nvPr/>
        </p:nvGrpSpPr>
        <p:grpSpPr bwMode="auto">
          <a:xfrm>
            <a:off x="5311775" y="3346450"/>
            <a:ext cx="936625" cy="201613"/>
            <a:chOff x="2757" y="1706"/>
            <a:chExt cx="590" cy="227"/>
          </a:xfrm>
        </p:grpSpPr>
        <p:sp>
          <p:nvSpPr>
            <p:cNvPr id="16496" name="Rectangle 6">
              <a:extLst>
                <a:ext uri="{FF2B5EF4-FFF2-40B4-BE49-F238E27FC236}">
                  <a16:creationId xmlns:a16="http://schemas.microsoft.com/office/drawing/2014/main" id="{47C1F1A5-F251-CC41-440B-29F555F6DF9D}"/>
                </a:ext>
              </a:extLst>
            </p:cNvPr>
            <p:cNvSpPr>
              <a:spLocks noChangeArrowheads="1"/>
            </p:cNvSpPr>
            <p:nvPr/>
          </p:nvSpPr>
          <p:spPr bwMode="auto">
            <a:xfrm>
              <a:off x="2757" y="1707"/>
              <a:ext cx="590" cy="226"/>
            </a:xfrm>
            <a:prstGeom prst="rect">
              <a:avLst/>
            </a:prstGeom>
            <a:solidFill>
              <a:srgbClr val="99CCFF"/>
            </a:solidFill>
            <a:ln w="9525">
              <a:solidFill>
                <a:schemeClr val="bg2"/>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sz="1600" b="1"/>
            </a:p>
          </p:txBody>
        </p:sp>
        <p:sp>
          <p:nvSpPr>
            <p:cNvPr id="16497" name="Rectangle 130">
              <a:extLst>
                <a:ext uri="{FF2B5EF4-FFF2-40B4-BE49-F238E27FC236}">
                  <a16:creationId xmlns:a16="http://schemas.microsoft.com/office/drawing/2014/main" id="{D4CED60E-F8E4-8C32-6F85-4E1830FAB418}"/>
                </a:ext>
              </a:extLst>
            </p:cNvPr>
            <p:cNvSpPr>
              <a:spLocks noChangeArrowheads="1"/>
            </p:cNvSpPr>
            <p:nvPr/>
          </p:nvSpPr>
          <p:spPr bwMode="auto">
            <a:xfrm>
              <a:off x="2757" y="1706"/>
              <a:ext cx="589" cy="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sz="1600" b="1"/>
                <a:t>記述例</a:t>
              </a:r>
            </a:p>
          </p:txBody>
        </p:sp>
      </p:grpSp>
      <p:sp>
        <p:nvSpPr>
          <p:cNvPr id="16493" name="Text Box 41">
            <a:extLst>
              <a:ext uri="{FF2B5EF4-FFF2-40B4-BE49-F238E27FC236}">
                <a16:creationId xmlns:a16="http://schemas.microsoft.com/office/drawing/2014/main" id="{BF61A6F5-7864-6DA2-9816-ED1E87F77F29}"/>
              </a:ext>
            </a:extLst>
          </p:cNvPr>
          <p:cNvSpPr txBox="1">
            <a:spLocks noChangeArrowheads="1"/>
          </p:cNvSpPr>
          <p:nvPr/>
        </p:nvSpPr>
        <p:spPr bwMode="auto">
          <a:xfrm>
            <a:off x="7932555" y="3346450"/>
            <a:ext cx="825867" cy="24622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b="1">
                <a:latin typeface="HG丸ｺﾞｼｯｸM-PRO" panose="020F0600000000000000" pitchFamily="50" charset="-128"/>
                <a:ea typeface="HG丸ｺﾞｼｯｸM-PRO" panose="020F0600000000000000" pitchFamily="50" charset="-128"/>
              </a:rPr>
              <a:t>単独事業者</a:t>
            </a:r>
          </a:p>
        </p:txBody>
      </p:sp>
      <p:sp>
        <p:nvSpPr>
          <p:cNvPr id="16494" name="AutoShape 10">
            <a:extLst>
              <a:ext uri="{FF2B5EF4-FFF2-40B4-BE49-F238E27FC236}">
                <a16:creationId xmlns:a16="http://schemas.microsoft.com/office/drawing/2014/main" id="{B7E47F3D-3E70-0D54-8B29-40A1C5CE4052}"/>
              </a:ext>
            </a:extLst>
          </p:cNvPr>
          <p:cNvSpPr>
            <a:spLocks noChangeArrowheads="1"/>
          </p:cNvSpPr>
          <p:nvPr/>
        </p:nvSpPr>
        <p:spPr bwMode="auto">
          <a:xfrm>
            <a:off x="5168900" y="2628106"/>
            <a:ext cx="4248150" cy="573088"/>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100"/>
              <a:t>単独事業者での応募にあたっては、単独事業者内での実施体制、人員の役割等を記載すること。</a:t>
            </a:r>
            <a:endParaRPr lang="ja-JP" altLang="ja-JP" sz="1100"/>
          </a:p>
        </p:txBody>
      </p:sp>
      <p:sp>
        <p:nvSpPr>
          <p:cNvPr id="16495" name="AutoShape 10">
            <a:extLst>
              <a:ext uri="{FF2B5EF4-FFF2-40B4-BE49-F238E27FC236}">
                <a16:creationId xmlns:a16="http://schemas.microsoft.com/office/drawing/2014/main" id="{2B7EC469-5CAE-5757-F22D-EC2565E7FD8D}"/>
              </a:ext>
            </a:extLst>
          </p:cNvPr>
          <p:cNvSpPr>
            <a:spLocks noChangeArrowheads="1"/>
          </p:cNvSpPr>
          <p:nvPr/>
        </p:nvSpPr>
        <p:spPr bwMode="auto">
          <a:xfrm>
            <a:off x="5157787" y="5998614"/>
            <a:ext cx="4270375" cy="63056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100"/>
              <a:t>プロジェクトリーダー及びサブリーダーには、組織の長（会長、社長、事業部長等）ではなく、実際に本プロジェクトの運営推進に関わる人を任命すること。</a:t>
            </a:r>
            <a:endParaRPr lang="ja-JP" altLang="ja-JP" sz="1100"/>
          </a:p>
        </p:txBody>
      </p:sp>
      <p:sp>
        <p:nvSpPr>
          <p:cNvPr id="44" name="Text Box 2">
            <a:extLst>
              <a:ext uri="{FF2B5EF4-FFF2-40B4-BE49-F238E27FC236}">
                <a16:creationId xmlns:a16="http://schemas.microsoft.com/office/drawing/2014/main" id="{2B974BF2-55D6-782B-026A-3C8F2447D196}"/>
              </a:ext>
            </a:extLst>
          </p:cNvPr>
          <p:cNvSpPr txBox="1">
            <a:spLocks noChangeArrowheads="1"/>
          </p:cNvSpPr>
          <p:nvPr/>
        </p:nvSpPr>
        <p:spPr bwMode="auto">
          <a:xfrm>
            <a:off x="0" y="79604"/>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a:solidFill>
                  <a:srgbClr val="000099"/>
                </a:solidFill>
                <a:latin typeface="HGPｺﾞｼｯｸE" panose="020B0900000000000000" pitchFamily="50" charset="-128"/>
                <a:ea typeface="HGPｺﾞｼｯｸE" panose="020B0900000000000000" pitchFamily="50" charset="-128"/>
              </a:rPr>
              <a:t>＜事業の詳細＞ ３．補助事業実施体制</a:t>
            </a:r>
            <a:endParaRPr kumimoji="1" lang="en-US" altLang="ja-JP" sz="180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a:solidFill>
                  <a:srgbClr val="000099"/>
                </a:solidFill>
                <a:latin typeface="HGPｺﾞｼｯｸE" panose="020B0900000000000000" pitchFamily="50" charset="-128"/>
                <a:ea typeface="HGPｺﾞｼｯｸE" panose="020B0900000000000000" pitchFamily="50" charset="-128"/>
              </a:rPr>
              <a:t>　　①実施体制</a:t>
            </a:r>
            <a:endParaRPr kumimoji="1" lang="en-US" altLang="ja-JP" sz="1800">
              <a:solidFill>
                <a:srgbClr val="000099"/>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758769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EB6140-CC7C-D17C-6DF4-7623C7A1CE36}"/>
            </a:ext>
          </a:extLst>
        </p:cNvPr>
        <p:cNvGrpSpPr/>
        <p:nvPr/>
      </p:nvGrpSpPr>
      <p:grpSpPr>
        <a:xfrm>
          <a:off x="0" y="0"/>
          <a:ext cx="0" cy="0"/>
          <a:chOff x="0" y="0"/>
          <a:chExt cx="0" cy="0"/>
        </a:xfrm>
      </p:grpSpPr>
      <p:sp>
        <p:nvSpPr>
          <p:cNvPr id="15365" name="Rectangle 71">
            <a:extLst>
              <a:ext uri="{FF2B5EF4-FFF2-40B4-BE49-F238E27FC236}">
                <a16:creationId xmlns:a16="http://schemas.microsoft.com/office/drawing/2014/main" id="{3CB451E7-D988-CBCB-2D3F-73BB13E120AB}"/>
              </a:ext>
            </a:extLst>
          </p:cNvPr>
          <p:cNvSpPr>
            <a:spLocks noChangeArrowheads="1"/>
          </p:cNvSpPr>
          <p:nvPr/>
        </p:nvSpPr>
        <p:spPr bwMode="auto">
          <a:xfrm>
            <a:off x="128588" y="980729"/>
            <a:ext cx="9648825" cy="5618510"/>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charset="-128"/>
                <a:ea typeface="ＭＳ Ｐゴシック" charset="-128"/>
              </a:defRPr>
            </a:lvl1pPr>
            <a:lvl2pPr marL="622300" indent="-16510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387350" indent="-285750" algn="l" eaLnBrk="1" hangingPunct="1">
              <a:spcBef>
                <a:spcPct val="30000"/>
              </a:spcBef>
              <a:buFont typeface="Wingdings" panose="05000000000000000000" pitchFamily="2" charset="2"/>
              <a:buChar char="ü"/>
              <a:defRPr/>
            </a:pPr>
            <a:r>
              <a:rPr kumimoji="1" lang="ja-JP" altLang="en-US" sz="1400" dirty="0"/>
              <a:t>継続的にサービス提供をする際のビジネスモデルを図解すること</a:t>
            </a:r>
            <a:endParaRPr kumimoji="1" lang="en-US" altLang="ja-JP" sz="1400" dirty="0"/>
          </a:p>
          <a:p>
            <a:pPr marL="387350" indent="-285750" algn="l" eaLnBrk="1" hangingPunct="1">
              <a:spcBef>
                <a:spcPct val="30000"/>
              </a:spcBef>
              <a:buFont typeface="Wingdings" panose="05000000000000000000" pitchFamily="2" charset="2"/>
              <a:buChar char="ü"/>
              <a:defRPr/>
            </a:pPr>
            <a:r>
              <a:rPr kumimoji="1" lang="ja-JP" altLang="en-US" sz="1400" dirty="0"/>
              <a:t>ビジネスモデルとして提供方法・価格・関係者の役割・商流・金の流れ等を記述すること</a:t>
            </a:r>
            <a:endParaRPr kumimoji="1" lang="en-US" altLang="ja-JP" sz="1400" dirty="0"/>
          </a:p>
          <a:p>
            <a:pPr marL="0" indent="0" algn="l" eaLnBrk="1" hangingPunct="1">
              <a:spcBef>
                <a:spcPct val="30000"/>
              </a:spcBef>
            </a:pPr>
            <a:endParaRPr kumimoji="1" lang="en-US" altLang="ja-JP" sz="1400" dirty="0"/>
          </a:p>
          <a:p>
            <a:pPr marL="0" indent="0" algn="l" eaLnBrk="1" hangingPunct="1">
              <a:spcBef>
                <a:spcPct val="30000"/>
              </a:spcBef>
            </a:pPr>
            <a:r>
              <a:rPr kumimoji="1" lang="ja-JP" altLang="en-US" sz="1400" dirty="0"/>
              <a:t>を具体的に記述すること。</a:t>
            </a:r>
            <a:endParaRPr kumimoji="1" lang="en-US" altLang="ja-JP" sz="1400" dirty="0"/>
          </a:p>
          <a:p>
            <a:pPr marL="101600" indent="0" algn="l" eaLnBrk="1" hangingPunct="1">
              <a:spcBef>
                <a:spcPct val="30000"/>
              </a:spcBef>
              <a:defRPr/>
            </a:pPr>
            <a:endParaRPr kumimoji="1" lang="ja-JP" altLang="en-US" sz="1400" dirty="0">
              <a:solidFill>
                <a:srgbClr val="FF0000"/>
              </a:solidFill>
            </a:endParaRPr>
          </a:p>
        </p:txBody>
      </p:sp>
      <p:sp>
        <p:nvSpPr>
          <p:cNvPr id="44" name="Text Box 2">
            <a:extLst>
              <a:ext uri="{FF2B5EF4-FFF2-40B4-BE49-F238E27FC236}">
                <a16:creationId xmlns:a16="http://schemas.microsoft.com/office/drawing/2014/main" id="{2C3FF1B6-F17B-8A9C-C4D3-445D1FD9141C}"/>
              </a:ext>
            </a:extLst>
          </p:cNvPr>
          <p:cNvSpPr txBox="1">
            <a:spLocks noChangeArrowheads="1"/>
          </p:cNvSpPr>
          <p:nvPr/>
        </p:nvSpPr>
        <p:spPr bwMode="auto">
          <a:xfrm>
            <a:off x="0" y="79604"/>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a:solidFill>
                  <a:srgbClr val="000099"/>
                </a:solidFill>
                <a:latin typeface="HGPｺﾞｼｯｸE" panose="020B0900000000000000" pitchFamily="50" charset="-128"/>
                <a:ea typeface="HGPｺﾞｼｯｸE" panose="020B0900000000000000" pitchFamily="50" charset="-128"/>
              </a:rPr>
              <a:t>＜事業の詳細＞ ３．補助事業実施体制</a:t>
            </a:r>
            <a:endParaRPr kumimoji="1" lang="en-US" altLang="ja-JP" sz="180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a:solidFill>
                  <a:srgbClr val="000099"/>
                </a:solidFill>
                <a:latin typeface="HGPｺﾞｼｯｸE" panose="020B0900000000000000" pitchFamily="50" charset="-128"/>
                <a:ea typeface="HGPｺﾞｼｯｸE" panose="020B0900000000000000" pitchFamily="50" charset="-128"/>
              </a:rPr>
              <a:t>　　②サービス提供モデル</a:t>
            </a:r>
            <a:endParaRPr kumimoji="1" lang="en-US" altLang="ja-JP" sz="1800">
              <a:solidFill>
                <a:srgbClr val="000099"/>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81033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Rectangle 5"/>
          <p:cNvSpPr>
            <a:spLocks noChangeArrowheads="1"/>
          </p:cNvSpPr>
          <p:nvPr/>
        </p:nvSpPr>
        <p:spPr bwMode="auto">
          <a:xfrm>
            <a:off x="242206" y="1361338"/>
            <a:ext cx="2958794" cy="5200962"/>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dirty="0"/>
              <a:t>導入事業者にとってのニーズ・課題</a:t>
            </a:r>
            <a:endParaRPr kumimoji="1" lang="en-US" altLang="ja-JP" sz="1400" dirty="0"/>
          </a:p>
          <a:p>
            <a:pPr algn="l" eaLnBrk="1" hangingPunct="1">
              <a:spcBef>
                <a:spcPct val="30000"/>
              </a:spcBef>
              <a:buFont typeface="Wingdings" panose="05000000000000000000" pitchFamily="2" charset="2"/>
              <a:buChar char="ü"/>
            </a:pPr>
            <a:r>
              <a:rPr kumimoji="1" lang="ja-JP" altLang="en-US" sz="1400" dirty="0"/>
              <a:t>利用する役職員にとってのニーズ・課題</a:t>
            </a:r>
            <a:endParaRPr kumimoji="1" lang="en-US" altLang="ja-JP" sz="1400" dirty="0"/>
          </a:p>
          <a:p>
            <a:pPr marL="0" indent="0" algn="l" eaLnBrk="1" hangingPunct="1">
              <a:spcBef>
                <a:spcPct val="30000"/>
              </a:spcBef>
            </a:pPr>
            <a:r>
              <a:rPr kumimoji="1" lang="ja-JP" altLang="en-US" sz="1400" dirty="0"/>
              <a:t>等を記述する。</a:t>
            </a:r>
          </a:p>
        </p:txBody>
      </p:sp>
      <p:sp>
        <p:nvSpPr>
          <p:cNvPr id="70" name="Rectangle 5"/>
          <p:cNvSpPr>
            <a:spLocks noChangeArrowheads="1"/>
          </p:cNvSpPr>
          <p:nvPr/>
        </p:nvSpPr>
        <p:spPr bwMode="auto">
          <a:xfrm>
            <a:off x="3482567" y="1361338"/>
            <a:ext cx="2958794" cy="5200962"/>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dirty="0"/>
              <a:t>利用対象者</a:t>
            </a:r>
            <a:endParaRPr kumimoji="1" lang="en-US" altLang="ja-JP" sz="1400" dirty="0"/>
          </a:p>
          <a:p>
            <a:pPr algn="l" eaLnBrk="1" hangingPunct="1">
              <a:spcBef>
                <a:spcPct val="30000"/>
              </a:spcBef>
              <a:buFont typeface="Wingdings" panose="05000000000000000000" pitchFamily="2" charset="2"/>
              <a:buChar char="ü"/>
            </a:pPr>
            <a:r>
              <a:rPr kumimoji="1" lang="ja-JP" altLang="en-US" sz="1400" dirty="0"/>
              <a:t>ニーズ・課題に対する訴求ポイント</a:t>
            </a:r>
            <a:endParaRPr kumimoji="1" lang="en-US" altLang="ja-JP" sz="1400" dirty="0"/>
          </a:p>
          <a:p>
            <a:pPr algn="l" eaLnBrk="1" hangingPunct="1">
              <a:spcBef>
                <a:spcPct val="30000"/>
              </a:spcBef>
              <a:buFont typeface="Wingdings" panose="05000000000000000000" pitchFamily="2" charset="2"/>
              <a:buChar char="ü"/>
            </a:pPr>
            <a:r>
              <a:rPr kumimoji="1" lang="ja-JP" altLang="en-US" sz="1400" dirty="0"/>
              <a:t>期待される効果</a:t>
            </a:r>
            <a:endParaRPr kumimoji="1" lang="en-US" altLang="ja-JP" sz="1400" dirty="0"/>
          </a:p>
          <a:p>
            <a:pPr marL="0" indent="0" algn="l" eaLnBrk="1" hangingPunct="1">
              <a:spcBef>
                <a:spcPct val="30000"/>
              </a:spcBef>
            </a:pPr>
            <a:r>
              <a:rPr kumimoji="1" lang="ja-JP" altLang="en-US" sz="1400" dirty="0"/>
              <a:t>等を記述する。</a:t>
            </a:r>
          </a:p>
        </p:txBody>
      </p:sp>
      <p:sp>
        <p:nvSpPr>
          <p:cNvPr id="71" name="Rectangle 5"/>
          <p:cNvSpPr>
            <a:spLocks noChangeArrowheads="1"/>
          </p:cNvSpPr>
          <p:nvPr/>
        </p:nvSpPr>
        <p:spPr bwMode="auto">
          <a:xfrm>
            <a:off x="6722928" y="1361338"/>
            <a:ext cx="2958794" cy="5200962"/>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dirty="0"/>
              <a:t>本事業を通した成果目標</a:t>
            </a:r>
            <a:endParaRPr kumimoji="1" lang="en-US" altLang="ja-JP" sz="1400" dirty="0"/>
          </a:p>
          <a:p>
            <a:pPr algn="l" eaLnBrk="1" hangingPunct="1">
              <a:spcBef>
                <a:spcPct val="30000"/>
              </a:spcBef>
              <a:buFont typeface="Wingdings" panose="05000000000000000000" pitchFamily="2" charset="2"/>
              <a:buChar char="ü"/>
            </a:pPr>
            <a:r>
              <a:rPr kumimoji="1" lang="ja-JP" altLang="en-US" sz="1400" dirty="0"/>
              <a:t>成果目標を達成するための工夫</a:t>
            </a:r>
            <a:endParaRPr kumimoji="1" lang="en-US" altLang="ja-JP" sz="1400" dirty="0"/>
          </a:p>
          <a:p>
            <a:pPr algn="l" eaLnBrk="1" hangingPunct="1">
              <a:spcBef>
                <a:spcPct val="30000"/>
              </a:spcBef>
              <a:buFont typeface="Wingdings" panose="05000000000000000000" pitchFamily="2" charset="2"/>
              <a:buChar char="ü"/>
            </a:pPr>
            <a:r>
              <a:rPr kumimoji="1" lang="ja-JP" altLang="en-US" sz="1400" dirty="0"/>
              <a:t>効果の評価内容（指標、対象者、介入手法等）</a:t>
            </a:r>
            <a:endParaRPr kumimoji="1" lang="en-US" altLang="ja-JP" sz="1400" dirty="0"/>
          </a:p>
          <a:p>
            <a:pPr marL="0" indent="0" algn="l" eaLnBrk="1" hangingPunct="1">
              <a:spcBef>
                <a:spcPct val="30000"/>
              </a:spcBef>
            </a:pPr>
            <a:r>
              <a:rPr kumimoji="1" lang="ja-JP" altLang="en-US" sz="1400" dirty="0"/>
              <a:t>等を記述する。</a:t>
            </a:r>
          </a:p>
        </p:txBody>
      </p:sp>
      <p:sp>
        <p:nvSpPr>
          <p:cNvPr id="2" name="二等辺三角形 1"/>
          <p:cNvSpPr/>
          <p:nvPr/>
        </p:nvSpPr>
        <p:spPr bwMode="auto">
          <a:xfrm rot="5400000">
            <a:off x="2780911" y="4412897"/>
            <a:ext cx="1152129" cy="301410"/>
          </a:xfrm>
          <a:prstGeom prst="triangle">
            <a:avLst/>
          </a:prstGeom>
          <a:solidFill>
            <a:schemeClr val="accent2"/>
          </a:solidFill>
          <a:ln w="9525" cap="flat" cmpd="sng" algn="ctr">
            <a:solidFill>
              <a:schemeClr val="accent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ja-JP" altLang="en-US" sz="10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
        <p:nvSpPr>
          <p:cNvPr id="73" name="二等辺三角形 72"/>
          <p:cNvSpPr/>
          <p:nvPr/>
        </p:nvSpPr>
        <p:spPr bwMode="auto">
          <a:xfrm rot="5400000">
            <a:off x="6025635" y="4412898"/>
            <a:ext cx="1152129" cy="301410"/>
          </a:xfrm>
          <a:prstGeom prst="triangle">
            <a:avLst/>
          </a:prstGeom>
          <a:solidFill>
            <a:schemeClr val="accent2"/>
          </a:solidFill>
          <a:ln w="9525" cap="flat" cmpd="sng" algn="ctr">
            <a:solidFill>
              <a:schemeClr val="accent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ja-JP" altLang="en-US" sz="10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
        <p:nvSpPr>
          <p:cNvPr id="74" name="Rectangle 5"/>
          <p:cNvSpPr>
            <a:spLocks noChangeArrowheads="1"/>
          </p:cNvSpPr>
          <p:nvPr/>
        </p:nvSpPr>
        <p:spPr bwMode="auto">
          <a:xfrm>
            <a:off x="242206" y="1019776"/>
            <a:ext cx="2958794" cy="341562"/>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eaLnBrk="1" hangingPunct="1">
              <a:spcBef>
                <a:spcPct val="30000"/>
              </a:spcBef>
            </a:pPr>
            <a:r>
              <a:rPr kumimoji="1" lang="ja-JP" altLang="en-US" sz="1400" dirty="0"/>
              <a:t>導入側のニーズ・課題</a:t>
            </a:r>
          </a:p>
        </p:txBody>
      </p:sp>
      <p:sp>
        <p:nvSpPr>
          <p:cNvPr id="75" name="Rectangle 5"/>
          <p:cNvSpPr>
            <a:spLocks noChangeArrowheads="1"/>
          </p:cNvSpPr>
          <p:nvPr/>
        </p:nvSpPr>
        <p:spPr bwMode="auto">
          <a:xfrm>
            <a:off x="3482567" y="1019776"/>
            <a:ext cx="2958794" cy="341562"/>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eaLnBrk="1" hangingPunct="1">
              <a:spcBef>
                <a:spcPct val="30000"/>
              </a:spcBef>
            </a:pPr>
            <a:r>
              <a:rPr kumimoji="1" lang="ja-JP" altLang="en-US" sz="1400" dirty="0"/>
              <a:t>サービス概要</a:t>
            </a:r>
          </a:p>
        </p:txBody>
      </p:sp>
      <p:sp>
        <p:nvSpPr>
          <p:cNvPr id="76" name="Rectangle 5"/>
          <p:cNvSpPr>
            <a:spLocks noChangeArrowheads="1"/>
          </p:cNvSpPr>
          <p:nvPr/>
        </p:nvSpPr>
        <p:spPr bwMode="auto">
          <a:xfrm>
            <a:off x="6722928" y="1019776"/>
            <a:ext cx="2958794" cy="341562"/>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eaLnBrk="1" hangingPunct="1">
              <a:spcBef>
                <a:spcPct val="30000"/>
              </a:spcBef>
            </a:pPr>
            <a:r>
              <a:rPr kumimoji="1" lang="ja-JP" altLang="en-US" sz="1400" dirty="0"/>
              <a:t>実施計画</a:t>
            </a:r>
          </a:p>
        </p:txBody>
      </p:sp>
      <p:sp>
        <p:nvSpPr>
          <p:cNvPr id="77" name="AutoShape 10"/>
          <p:cNvSpPr>
            <a:spLocks noChangeArrowheads="1"/>
          </p:cNvSpPr>
          <p:nvPr/>
        </p:nvSpPr>
        <p:spPr bwMode="auto">
          <a:xfrm>
            <a:off x="4331911" y="41958"/>
            <a:ext cx="5445502" cy="652377"/>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171450" indent="-171450" algn="l" eaLnBrk="1" hangingPunct="1">
              <a:buFont typeface="Wingdings" panose="05000000000000000000" pitchFamily="2" charset="2"/>
              <a:buChar char="ü"/>
            </a:pPr>
            <a:r>
              <a:rPr lang="ja-JP" altLang="en-US" sz="1100" dirty="0"/>
              <a:t>一読して理解できるよう、簡潔な言葉でまとめること</a:t>
            </a:r>
            <a:endParaRPr lang="en-US" altLang="ja-JP" sz="1100" dirty="0"/>
          </a:p>
          <a:p>
            <a:pPr marL="171450" indent="-171450" algn="l" eaLnBrk="1" hangingPunct="1">
              <a:buFont typeface="Wingdings" panose="05000000000000000000" pitchFamily="2" charset="2"/>
              <a:buChar char="ü"/>
            </a:pPr>
            <a:r>
              <a:rPr lang="ja-JP" altLang="en-US" sz="1100" dirty="0"/>
              <a:t>枠は変更せずに、枠内の記載を上書きすること</a:t>
            </a:r>
            <a:endParaRPr lang="en-US" altLang="ja-JP" sz="1100" dirty="0"/>
          </a:p>
          <a:p>
            <a:pPr marL="171450" indent="-171450" algn="l" eaLnBrk="1" hangingPunct="1">
              <a:buFont typeface="Wingdings" panose="05000000000000000000" pitchFamily="2" charset="2"/>
              <a:buChar char="ü"/>
            </a:pPr>
            <a:r>
              <a:rPr lang="ja-JP" altLang="en-US" sz="1100" dirty="0"/>
              <a:t>本ページは</a:t>
            </a:r>
            <a:r>
              <a:rPr lang="en-US" altLang="ja-JP" sz="1100" dirty="0"/>
              <a:t>1</a:t>
            </a:r>
            <a:r>
              <a:rPr lang="ja-JP" altLang="en-US" sz="1100" dirty="0"/>
              <a:t>枚に収めること</a:t>
            </a:r>
            <a:endParaRPr lang="en-US" altLang="ja-JP" sz="1100" dirty="0"/>
          </a:p>
        </p:txBody>
      </p:sp>
      <p:sp>
        <p:nvSpPr>
          <p:cNvPr id="78" name="Text Box 2"/>
          <p:cNvSpPr txBox="1">
            <a:spLocks noChangeArrowheads="1"/>
          </p:cNvSpPr>
          <p:nvPr/>
        </p:nvSpPr>
        <p:spPr bwMode="auto">
          <a:xfrm>
            <a:off x="6692" y="41959"/>
            <a:ext cx="9906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＜事業概要＞</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2629360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6692" y="41959"/>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a:solidFill>
                  <a:srgbClr val="000099"/>
                </a:solidFill>
                <a:latin typeface="HGPｺﾞｼｯｸE" panose="020B0900000000000000" pitchFamily="50" charset="-128"/>
                <a:ea typeface="HGPｺﾞｼｯｸE" panose="020B0900000000000000" pitchFamily="50" charset="-128"/>
              </a:rPr>
              <a:t>＜事業の詳細＞ １．提供するサービスの特徴・期待される効果</a:t>
            </a:r>
            <a:endParaRPr kumimoji="1" lang="en-US" altLang="ja-JP" sz="180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a:solidFill>
                  <a:srgbClr val="000099"/>
                </a:solidFill>
                <a:latin typeface="HGPｺﾞｼｯｸE" panose="020B0900000000000000" pitchFamily="50" charset="-128"/>
                <a:ea typeface="HGPｺﾞｼｯｸE" panose="020B0900000000000000" pitchFamily="50" charset="-128"/>
              </a:rPr>
              <a:t>　　①現状の課題・ニーズとサービスの訴求力</a:t>
            </a:r>
            <a:endParaRPr kumimoji="1" lang="en-US" altLang="ja-JP" sz="1800">
              <a:solidFill>
                <a:srgbClr val="000099"/>
              </a:solidFill>
              <a:latin typeface="HGPｺﾞｼｯｸE" panose="020B0900000000000000" pitchFamily="50" charset="-128"/>
              <a:ea typeface="HGPｺﾞｼｯｸE" panose="020B0900000000000000" pitchFamily="50" charset="-128"/>
            </a:endParaRPr>
          </a:p>
        </p:txBody>
      </p:sp>
      <p:sp>
        <p:nvSpPr>
          <p:cNvPr id="6149" name="Rectangle 5"/>
          <p:cNvSpPr>
            <a:spLocks noChangeArrowheads="1"/>
          </p:cNvSpPr>
          <p:nvPr/>
        </p:nvSpPr>
        <p:spPr bwMode="auto">
          <a:xfrm>
            <a:off x="128588" y="980729"/>
            <a:ext cx="9648825" cy="5616623"/>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algn="l" eaLnBrk="1" hangingPunct="1">
              <a:spcBef>
                <a:spcPct val="30000"/>
              </a:spcBef>
              <a:buFont typeface="Wingdings" pitchFamily="2" charset="2"/>
              <a:buChar char="ü"/>
              <a:defRPr/>
            </a:pPr>
            <a:r>
              <a:rPr kumimoji="1" lang="ja-JP" altLang="en-US" sz="1400"/>
              <a:t>導入事業者（特に中小企業）のどのようなニーズ・課題にマッチすると考えているか</a:t>
            </a:r>
            <a:endParaRPr kumimoji="1" lang="en-US" altLang="ja-JP" sz="1400"/>
          </a:p>
          <a:p>
            <a:pPr algn="l" eaLnBrk="1" hangingPunct="1">
              <a:spcBef>
                <a:spcPct val="30000"/>
              </a:spcBef>
              <a:buFont typeface="Wingdings" pitchFamily="2" charset="2"/>
              <a:buChar char="ü"/>
              <a:defRPr/>
            </a:pPr>
            <a:r>
              <a:rPr kumimoji="1" lang="ja-JP" altLang="en-US" sz="1400"/>
              <a:t>サービスを利用する役職員のどのようなニーズ・課題にマッチすると考えているか</a:t>
            </a:r>
            <a:endParaRPr kumimoji="1" lang="en-US" altLang="ja-JP" sz="1400"/>
          </a:p>
          <a:p>
            <a:pPr algn="l" eaLnBrk="1" hangingPunct="1">
              <a:spcBef>
                <a:spcPct val="30000"/>
              </a:spcBef>
              <a:buFont typeface="Wingdings" pitchFamily="2" charset="2"/>
              <a:buChar char="ü"/>
              <a:defRPr/>
            </a:pPr>
            <a:r>
              <a:rPr kumimoji="1" lang="ja-JP" altLang="en-US" sz="1400"/>
              <a:t>ニーズ・課題について、貴団体による独自の調査や関係者との協議、過去のサービス提供実績等もふまえて記載</a:t>
            </a:r>
            <a:endParaRPr kumimoji="1" lang="en-US" altLang="ja-JP" sz="1400"/>
          </a:p>
          <a:p>
            <a:pPr algn="l" eaLnBrk="1" hangingPunct="1">
              <a:spcBef>
                <a:spcPct val="30000"/>
              </a:spcBef>
              <a:buFont typeface="Wingdings" pitchFamily="2" charset="2"/>
              <a:buChar char="ü"/>
              <a:defRPr/>
            </a:pPr>
            <a:r>
              <a:rPr kumimoji="1" lang="ja-JP" altLang="en-US" sz="1400"/>
              <a:t>上記それぞれのニーズ・課題に対する、提供するサービスの訴求内容</a:t>
            </a:r>
            <a:endParaRPr kumimoji="1" lang="en-US" altLang="ja-JP" sz="1400"/>
          </a:p>
          <a:p>
            <a:pPr marL="0" indent="0" algn="l" eaLnBrk="1" hangingPunct="1">
              <a:spcBef>
                <a:spcPct val="30000"/>
              </a:spcBef>
            </a:pPr>
            <a:endParaRPr kumimoji="1" lang="en-US" altLang="ja-JP" sz="1400"/>
          </a:p>
          <a:p>
            <a:pPr marL="0" indent="0" algn="l" eaLnBrk="1" hangingPunct="1">
              <a:spcBef>
                <a:spcPct val="30000"/>
              </a:spcBef>
            </a:pPr>
            <a:r>
              <a:rPr kumimoji="1" lang="ja-JP" altLang="en-US" sz="1400"/>
              <a:t>を具体的に記述すること。</a:t>
            </a:r>
            <a:endParaRPr kumimoji="1" lang="en-US" altLang="ja-JP" sz="1400"/>
          </a:p>
        </p:txBody>
      </p:sp>
      <p:sp>
        <p:nvSpPr>
          <p:cNvPr id="3" name="AutoShape 10">
            <a:extLst>
              <a:ext uri="{FF2B5EF4-FFF2-40B4-BE49-F238E27FC236}">
                <a16:creationId xmlns:a16="http://schemas.microsoft.com/office/drawing/2014/main" id="{1E8F204F-21BA-4999-6019-B616F5B8EEC7}"/>
              </a:ext>
            </a:extLst>
          </p:cNvPr>
          <p:cNvSpPr>
            <a:spLocks noChangeArrowheads="1"/>
          </p:cNvSpPr>
          <p:nvPr/>
        </p:nvSpPr>
        <p:spPr bwMode="auto">
          <a:xfrm>
            <a:off x="4331911" y="41958"/>
            <a:ext cx="5445502" cy="652377"/>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r>
              <a:rPr lang="ja-JP" altLang="en-US" sz="1800" b="1" dirty="0">
                <a:solidFill>
                  <a:srgbClr val="FF0000"/>
                </a:solidFill>
              </a:rPr>
              <a:t>以降のスライドについては、</a:t>
            </a:r>
            <a:endParaRPr lang="en-US" altLang="ja-JP" sz="1800" b="1" dirty="0">
              <a:solidFill>
                <a:srgbClr val="FF0000"/>
              </a:solidFill>
            </a:endParaRPr>
          </a:p>
          <a:p>
            <a:pPr indent="0" algn="l" eaLnBrk="1" hangingPunct="1"/>
            <a:r>
              <a:rPr lang="ja-JP" altLang="en-US" sz="1800" b="1" dirty="0">
                <a:solidFill>
                  <a:srgbClr val="FF0000"/>
                </a:solidFill>
              </a:rPr>
              <a:t>内容量に応じてページ数を増やしてください。</a:t>
            </a:r>
            <a:endParaRPr lang="en-US" altLang="ja-JP" sz="1100" b="1"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97420E-65B1-E8D2-F639-56F06016F269}"/>
            </a:ext>
          </a:extLst>
        </p:cNvPr>
        <p:cNvGrpSpPr/>
        <p:nvPr/>
      </p:nvGrpSpPr>
      <p:grpSpPr>
        <a:xfrm>
          <a:off x="0" y="0"/>
          <a:ext cx="0" cy="0"/>
          <a:chOff x="0" y="0"/>
          <a:chExt cx="0" cy="0"/>
        </a:xfrm>
      </p:grpSpPr>
      <p:sp>
        <p:nvSpPr>
          <p:cNvPr id="5122" name="Text Box 2">
            <a:extLst>
              <a:ext uri="{FF2B5EF4-FFF2-40B4-BE49-F238E27FC236}">
                <a16:creationId xmlns:a16="http://schemas.microsoft.com/office/drawing/2014/main" id="{D141C501-238B-287F-97DC-E5280F43E146}"/>
              </a:ext>
            </a:extLst>
          </p:cNvPr>
          <p:cNvSpPr txBox="1">
            <a:spLocks noChangeArrowheads="1"/>
          </p:cNvSpPr>
          <p:nvPr/>
        </p:nvSpPr>
        <p:spPr bwMode="auto">
          <a:xfrm>
            <a:off x="6692" y="41959"/>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a:solidFill>
                  <a:srgbClr val="000099"/>
                </a:solidFill>
                <a:latin typeface="HGPｺﾞｼｯｸE" panose="020B0900000000000000" pitchFamily="50" charset="-128"/>
                <a:ea typeface="HGPｺﾞｼｯｸE" panose="020B0900000000000000" pitchFamily="50" charset="-128"/>
              </a:rPr>
              <a:t>＜事業の詳細＞ １．提供するサービスの特徴・期待される効果</a:t>
            </a:r>
            <a:endParaRPr kumimoji="1" lang="en-US" altLang="ja-JP" sz="180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a:solidFill>
                  <a:srgbClr val="000099"/>
                </a:solidFill>
                <a:latin typeface="HGPｺﾞｼｯｸE" panose="020B0900000000000000" pitchFamily="50" charset="-128"/>
                <a:ea typeface="HGPｺﾞｼｯｸE" panose="020B0900000000000000" pitchFamily="50" charset="-128"/>
              </a:rPr>
              <a:t>　　②サービスの内容・機能</a:t>
            </a:r>
            <a:endParaRPr kumimoji="1" lang="en-US" altLang="ja-JP" sz="1800">
              <a:solidFill>
                <a:srgbClr val="000099"/>
              </a:solidFill>
              <a:latin typeface="HGPｺﾞｼｯｸE" panose="020B0900000000000000" pitchFamily="50" charset="-128"/>
              <a:ea typeface="HGPｺﾞｼｯｸE" panose="020B0900000000000000" pitchFamily="50" charset="-128"/>
            </a:endParaRPr>
          </a:p>
        </p:txBody>
      </p:sp>
      <p:sp>
        <p:nvSpPr>
          <p:cNvPr id="6149" name="Rectangle 5">
            <a:extLst>
              <a:ext uri="{FF2B5EF4-FFF2-40B4-BE49-F238E27FC236}">
                <a16:creationId xmlns:a16="http://schemas.microsoft.com/office/drawing/2014/main" id="{439BB5EF-74C6-EEEB-BDA3-D2EEC801518E}"/>
              </a:ext>
            </a:extLst>
          </p:cNvPr>
          <p:cNvSpPr>
            <a:spLocks noChangeArrowheads="1"/>
          </p:cNvSpPr>
          <p:nvPr/>
        </p:nvSpPr>
        <p:spPr bwMode="auto">
          <a:xfrm>
            <a:off x="128588" y="980729"/>
            <a:ext cx="9648825" cy="5616623"/>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266700" indent="-266700" algn="l">
              <a:spcBef>
                <a:spcPct val="30000"/>
              </a:spcBef>
              <a:buFont typeface="Wingdings" pitchFamily="2" charset="2"/>
              <a:buChar char="ü"/>
              <a:defRPr/>
            </a:pPr>
            <a:r>
              <a:rPr kumimoji="1" lang="ja-JP" altLang="en-US" sz="1400" dirty="0"/>
              <a:t>提供するサービスの利用者の状態像、利用者にとってのサービスの価値</a:t>
            </a:r>
            <a:endParaRPr kumimoji="1" lang="en-US" altLang="ja-JP" sz="1400" dirty="0"/>
          </a:p>
          <a:p>
            <a:pPr marL="266700" indent="-266700" algn="l">
              <a:spcBef>
                <a:spcPct val="30000"/>
              </a:spcBef>
              <a:buFont typeface="Wingdings" pitchFamily="2" charset="2"/>
              <a:buChar char="ü"/>
              <a:defRPr/>
            </a:pPr>
            <a:r>
              <a:rPr kumimoji="1" lang="ja-JP" altLang="en-US" sz="1400" dirty="0"/>
              <a:t>サービスの特長、類似サービスと比較した自社サービスの強み</a:t>
            </a:r>
            <a:endParaRPr kumimoji="1" lang="en-US" altLang="ja-JP" sz="1400" dirty="0"/>
          </a:p>
          <a:p>
            <a:pPr marL="266700" indent="-266700" algn="l">
              <a:spcBef>
                <a:spcPct val="30000"/>
              </a:spcBef>
              <a:buFont typeface="Wingdings" pitchFamily="2" charset="2"/>
              <a:buChar char="ü"/>
              <a:defRPr/>
            </a:pPr>
            <a:r>
              <a:rPr kumimoji="1" lang="ja-JP" altLang="en-US" sz="1400" dirty="0"/>
              <a:t>活用している先端技術の内容</a:t>
            </a:r>
            <a:endParaRPr kumimoji="1" lang="en-US" altLang="ja-JP" sz="1400" dirty="0"/>
          </a:p>
          <a:p>
            <a:pPr marL="266700" indent="-266700" algn="l">
              <a:spcBef>
                <a:spcPct val="30000"/>
              </a:spcBef>
              <a:buFont typeface="Wingdings" pitchFamily="2" charset="2"/>
              <a:buChar char="ü"/>
              <a:defRPr/>
            </a:pPr>
            <a:r>
              <a:rPr kumimoji="1" lang="ja-JP" altLang="en-US" sz="1400" dirty="0"/>
              <a:t>サービスイメージ図・写真</a:t>
            </a:r>
            <a:endParaRPr kumimoji="1" lang="en-US" altLang="ja-JP" sz="1400" dirty="0"/>
          </a:p>
          <a:p>
            <a:pPr algn="l" eaLnBrk="1" hangingPunct="1">
              <a:spcBef>
                <a:spcPct val="30000"/>
              </a:spcBef>
              <a:buFont typeface="Wingdings" pitchFamily="2" charset="2"/>
              <a:buChar char="ü"/>
              <a:defRPr/>
            </a:pPr>
            <a:r>
              <a:rPr kumimoji="1" lang="ja-JP" altLang="en-US" sz="1400" dirty="0"/>
              <a:t>期待される効果についてサービスの内容・機能との関連</a:t>
            </a:r>
            <a:endParaRPr kumimoji="1" lang="en-US" altLang="ja-JP" sz="1400" dirty="0"/>
          </a:p>
          <a:p>
            <a:pPr algn="l" eaLnBrk="1" hangingPunct="1">
              <a:spcBef>
                <a:spcPct val="30000"/>
              </a:spcBef>
              <a:buFont typeface="Wingdings" pitchFamily="2" charset="2"/>
              <a:buChar char="ü"/>
              <a:defRPr/>
            </a:pPr>
            <a:r>
              <a:rPr kumimoji="1" lang="ja-JP" altLang="en-US" sz="1400" dirty="0"/>
              <a:t>サービスの提供価格（企業規模や法人形態によって価格が異なる場合は類型別に示すこと）</a:t>
            </a:r>
            <a:endParaRPr kumimoji="1" lang="en-US" altLang="ja-JP" sz="1400" dirty="0"/>
          </a:p>
          <a:p>
            <a:pPr marL="0" indent="0" algn="l" eaLnBrk="1" hangingPunct="1">
              <a:spcBef>
                <a:spcPct val="30000"/>
              </a:spcBef>
            </a:pPr>
            <a:endParaRPr kumimoji="1" lang="en-US" altLang="ja-JP" sz="1400" dirty="0"/>
          </a:p>
          <a:p>
            <a:pPr marL="0" indent="0" algn="l" eaLnBrk="1" hangingPunct="1">
              <a:spcBef>
                <a:spcPct val="30000"/>
              </a:spcBef>
            </a:pPr>
            <a:r>
              <a:rPr kumimoji="1" lang="ja-JP" altLang="en-US" sz="1400" dirty="0"/>
              <a:t>を具体的に記述すること。</a:t>
            </a:r>
            <a:endParaRPr kumimoji="1" lang="en-US" altLang="ja-JP" sz="1400" dirty="0"/>
          </a:p>
        </p:txBody>
      </p:sp>
    </p:spTree>
    <p:extLst>
      <p:ext uri="{BB962C8B-B14F-4D97-AF65-F5344CB8AC3E}">
        <p14:creationId xmlns:p14="http://schemas.microsoft.com/office/powerpoint/2010/main" val="1117933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0BA664-AF4E-BC2E-2F77-AE8A1BFC6890}"/>
            </a:ext>
          </a:extLst>
        </p:cNvPr>
        <p:cNvGrpSpPr/>
        <p:nvPr/>
      </p:nvGrpSpPr>
      <p:grpSpPr>
        <a:xfrm>
          <a:off x="0" y="0"/>
          <a:ext cx="0" cy="0"/>
          <a:chOff x="0" y="0"/>
          <a:chExt cx="0" cy="0"/>
        </a:xfrm>
      </p:grpSpPr>
      <p:sp>
        <p:nvSpPr>
          <p:cNvPr id="5122" name="Text Box 2">
            <a:extLst>
              <a:ext uri="{FF2B5EF4-FFF2-40B4-BE49-F238E27FC236}">
                <a16:creationId xmlns:a16="http://schemas.microsoft.com/office/drawing/2014/main" id="{D605EA8C-1C64-245C-9AD6-5C124CB86F73}"/>
              </a:ext>
            </a:extLst>
          </p:cNvPr>
          <p:cNvSpPr txBox="1">
            <a:spLocks noChangeArrowheads="1"/>
          </p:cNvSpPr>
          <p:nvPr/>
        </p:nvSpPr>
        <p:spPr bwMode="auto">
          <a:xfrm>
            <a:off x="6692" y="41959"/>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a:solidFill>
                  <a:srgbClr val="000099"/>
                </a:solidFill>
                <a:latin typeface="HGPｺﾞｼｯｸE" panose="020B0900000000000000" pitchFamily="50" charset="-128"/>
                <a:ea typeface="HGPｺﾞｼｯｸE" panose="020B0900000000000000" pitchFamily="50" charset="-128"/>
              </a:rPr>
              <a:t>＜事業の詳細＞ ２．補助事業実施計画</a:t>
            </a:r>
            <a:endParaRPr kumimoji="1" lang="en-US" altLang="ja-JP" sz="180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a:solidFill>
                  <a:srgbClr val="000099"/>
                </a:solidFill>
                <a:latin typeface="HGPｺﾞｼｯｸE" panose="020B0900000000000000" pitchFamily="50" charset="-128"/>
                <a:ea typeface="HGPｺﾞｼｯｸE" panose="020B0900000000000000" pitchFamily="50" charset="-128"/>
              </a:rPr>
              <a:t>　　①成果目標</a:t>
            </a:r>
            <a:endParaRPr kumimoji="1" lang="en-US" altLang="ja-JP" sz="1800">
              <a:solidFill>
                <a:srgbClr val="000099"/>
              </a:solidFill>
              <a:latin typeface="HGPｺﾞｼｯｸE" panose="020B0900000000000000" pitchFamily="50" charset="-128"/>
              <a:ea typeface="HGPｺﾞｼｯｸE" panose="020B0900000000000000" pitchFamily="50" charset="-128"/>
            </a:endParaRPr>
          </a:p>
        </p:txBody>
      </p:sp>
      <p:sp>
        <p:nvSpPr>
          <p:cNvPr id="6149" name="Rectangle 5">
            <a:extLst>
              <a:ext uri="{FF2B5EF4-FFF2-40B4-BE49-F238E27FC236}">
                <a16:creationId xmlns:a16="http://schemas.microsoft.com/office/drawing/2014/main" id="{EFD74D00-DFED-AF9F-0BD6-9E91269A508D}"/>
              </a:ext>
            </a:extLst>
          </p:cNvPr>
          <p:cNvSpPr>
            <a:spLocks noChangeArrowheads="1"/>
          </p:cNvSpPr>
          <p:nvPr/>
        </p:nvSpPr>
        <p:spPr bwMode="auto">
          <a:xfrm>
            <a:off x="128588" y="980729"/>
            <a:ext cx="9648825" cy="5616623"/>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266700" indent="-266700" algn="l">
              <a:spcBef>
                <a:spcPct val="30000"/>
              </a:spcBef>
              <a:buFont typeface="Wingdings" pitchFamily="2" charset="2"/>
              <a:buChar char="ü"/>
              <a:defRPr/>
            </a:pPr>
            <a:r>
              <a:rPr kumimoji="1" lang="ja-JP" altLang="en-US" sz="1400" dirty="0"/>
              <a:t>本補助事業により達成したい成果目標の詳細（定性的な目標、定量的な目標等）</a:t>
            </a:r>
            <a:endParaRPr kumimoji="1" lang="en-US" altLang="ja-JP" sz="1400" dirty="0"/>
          </a:p>
          <a:p>
            <a:pPr marL="266700" indent="-266700" algn="l">
              <a:spcBef>
                <a:spcPct val="30000"/>
              </a:spcBef>
              <a:buFont typeface="Wingdings" pitchFamily="2" charset="2"/>
              <a:buChar char="ü"/>
              <a:defRPr/>
            </a:pPr>
            <a:r>
              <a:rPr kumimoji="1" lang="ja-JP" altLang="en-US" sz="1400" dirty="0"/>
              <a:t>本補助事業により検証または改良したい事項の詳細</a:t>
            </a:r>
            <a:endParaRPr kumimoji="1" lang="en-US" altLang="ja-JP" sz="1400" dirty="0"/>
          </a:p>
          <a:p>
            <a:pPr marL="266700" indent="-266700" algn="l">
              <a:spcBef>
                <a:spcPct val="30000"/>
              </a:spcBef>
              <a:buFont typeface="Wingdings" pitchFamily="2" charset="2"/>
              <a:buChar char="ü"/>
              <a:defRPr/>
            </a:pPr>
            <a:r>
              <a:rPr kumimoji="1" lang="ja-JP" altLang="en-US" sz="1400" dirty="0"/>
              <a:t>目標達成に向けた計画とそのポイントや工夫する点</a:t>
            </a:r>
            <a:endParaRPr kumimoji="1" lang="en-US" altLang="ja-JP" sz="1400" dirty="0"/>
          </a:p>
          <a:p>
            <a:pPr marL="266700" indent="-266700" algn="l">
              <a:spcBef>
                <a:spcPct val="30000"/>
              </a:spcBef>
              <a:buFont typeface="Wingdings" pitchFamily="2" charset="2"/>
              <a:buChar char="ü"/>
              <a:defRPr/>
            </a:pPr>
            <a:endParaRPr kumimoji="1" lang="en-US" altLang="ja-JP" sz="1400" dirty="0"/>
          </a:p>
          <a:p>
            <a:pPr algn="l">
              <a:spcBef>
                <a:spcPct val="30000"/>
              </a:spcBef>
              <a:defRPr/>
            </a:pPr>
            <a:r>
              <a:rPr lang="ja-JP" altLang="en-US" sz="1400" dirty="0">
                <a:latin typeface="+mj-ea"/>
              </a:rPr>
              <a:t>について、具体的に記述すること</a:t>
            </a:r>
            <a:r>
              <a:rPr kumimoji="1" lang="ja-JP" altLang="en-US" sz="1400" dirty="0"/>
              <a:t>。</a:t>
            </a:r>
            <a:endParaRPr kumimoji="1" lang="en-US" altLang="ja-JP" sz="1400" dirty="0"/>
          </a:p>
        </p:txBody>
      </p:sp>
    </p:spTree>
    <p:extLst>
      <p:ext uri="{BB962C8B-B14F-4D97-AF65-F5344CB8AC3E}">
        <p14:creationId xmlns:p14="http://schemas.microsoft.com/office/powerpoint/2010/main" val="944463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64C0EF-7299-C6B5-5A4A-BA26B8860C1A}"/>
            </a:ext>
          </a:extLst>
        </p:cNvPr>
        <p:cNvGrpSpPr/>
        <p:nvPr/>
      </p:nvGrpSpPr>
      <p:grpSpPr>
        <a:xfrm>
          <a:off x="0" y="0"/>
          <a:ext cx="0" cy="0"/>
          <a:chOff x="0" y="0"/>
          <a:chExt cx="0" cy="0"/>
        </a:xfrm>
      </p:grpSpPr>
      <p:sp>
        <p:nvSpPr>
          <p:cNvPr id="5122" name="Text Box 2">
            <a:extLst>
              <a:ext uri="{FF2B5EF4-FFF2-40B4-BE49-F238E27FC236}">
                <a16:creationId xmlns:a16="http://schemas.microsoft.com/office/drawing/2014/main" id="{7A369100-DD26-CA9E-600F-41648D012DD8}"/>
              </a:ext>
            </a:extLst>
          </p:cNvPr>
          <p:cNvSpPr txBox="1">
            <a:spLocks noChangeArrowheads="1"/>
          </p:cNvSpPr>
          <p:nvPr/>
        </p:nvSpPr>
        <p:spPr bwMode="auto">
          <a:xfrm>
            <a:off x="6692" y="41959"/>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＜事業の詳細＞ ２．補助事業実施計画</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②実施事項</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6149" name="Rectangle 5">
            <a:extLst>
              <a:ext uri="{FF2B5EF4-FFF2-40B4-BE49-F238E27FC236}">
                <a16:creationId xmlns:a16="http://schemas.microsoft.com/office/drawing/2014/main" id="{1DD53B90-B2CC-A423-5B8F-60CD45B2A519}"/>
              </a:ext>
            </a:extLst>
          </p:cNvPr>
          <p:cNvSpPr>
            <a:spLocks noChangeArrowheads="1"/>
          </p:cNvSpPr>
          <p:nvPr/>
        </p:nvSpPr>
        <p:spPr bwMode="auto">
          <a:xfrm>
            <a:off x="128588" y="980729"/>
            <a:ext cx="9648825" cy="5616623"/>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387350" indent="-285750" algn="l" eaLnBrk="1" hangingPunct="1">
              <a:spcBef>
                <a:spcPct val="30000"/>
              </a:spcBef>
              <a:buFont typeface="Wingdings" panose="05000000000000000000" pitchFamily="2" charset="2"/>
              <a:buChar char="ü"/>
              <a:defRPr/>
            </a:pPr>
            <a:r>
              <a:rPr kumimoji="1" lang="ja-JP" altLang="en-US" sz="1400" dirty="0"/>
              <a:t>目標達成に向けて取り組む具体的な作業項目とサービスの提供手順を記述すること。</a:t>
            </a:r>
            <a:endParaRPr kumimoji="1" lang="en-US" altLang="ja-JP" sz="1400" dirty="0"/>
          </a:p>
          <a:p>
            <a:pPr marL="387350" indent="-285750" algn="l" eaLnBrk="1" hangingPunct="1">
              <a:spcBef>
                <a:spcPct val="30000"/>
              </a:spcBef>
              <a:buFont typeface="Wingdings" panose="05000000000000000000" pitchFamily="2" charset="2"/>
              <a:buChar char="ü"/>
              <a:defRPr/>
            </a:pPr>
            <a:r>
              <a:rPr lang="ja-JP" altLang="en-US" sz="1400" dirty="0">
                <a:latin typeface="+mj-ea"/>
              </a:rPr>
              <a:t>作業項目は大・中・小項目に分けるなど、わかりやすくかつ詳細に記述すること。</a:t>
            </a:r>
            <a:endParaRPr lang="en-US" altLang="ja-JP" sz="1400" dirty="0">
              <a:latin typeface="+mj-ea"/>
            </a:endParaRPr>
          </a:p>
          <a:p>
            <a:pPr marL="387350" indent="-285750" algn="l" eaLnBrk="1" hangingPunct="1">
              <a:spcBef>
                <a:spcPct val="30000"/>
              </a:spcBef>
              <a:buFont typeface="Wingdings" panose="05000000000000000000" pitchFamily="2" charset="2"/>
              <a:buChar char="ü"/>
              <a:defRPr/>
            </a:pPr>
            <a:r>
              <a:rPr lang="ja-JP" altLang="en-US" sz="1400" dirty="0">
                <a:latin typeface="+mj-ea"/>
              </a:rPr>
              <a:t>次項目のスケジュール表の実施事項の項目と対応させること。</a:t>
            </a:r>
          </a:p>
          <a:p>
            <a:pPr marL="387350" indent="-285750" algn="l" eaLnBrk="1" hangingPunct="1">
              <a:spcBef>
                <a:spcPct val="30000"/>
              </a:spcBef>
              <a:buFont typeface="Wingdings" panose="05000000000000000000" pitchFamily="2" charset="2"/>
              <a:buChar char="ü"/>
              <a:defRPr/>
            </a:pPr>
            <a:r>
              <a:rPr lang="ja-JP" altLang="en-US" sz="1400" dirty="0">
                <a:latin typeface="+mj-ea"/>
              </a:rPr>
              <a:t>サービスの導入事業者の確保に向けた施策を具体的に記述すること。</a:t>
            </a:r>
            <a:endParaRPr lang="en-US" altLang="ja-JP" sz="1400" dirty="0">
              <a:latin typeface="+mj-ea"/>
            </a:endParaRPr>
          </a:p>
          <a:p>
            <a:pPr marL="387350" indent="-285750" algn="l" eaLnBrk="1" hangingPunct="1">
              <a:spcBef>
                <a:spcPct val="30000"/>
              </a:spcBef>
              <a:buFont typeface="Wingdings" panose="05000000000000000000" pitchFamily="2" charset="2"/>
              <a:buChar char="ü"/>
              <a:defRPr/>
            </a:pPr>
            <a:r>
              <a:rPr kumimoji="1" lang="ja-JP" altLang="en-US" sz="1400" dirty="0"/>
              <a:t>想定している導入事業者がある場合は事業者名（新規顧客か既存顧客かの別も示すこと）・業種・従業員数・想定利用人数・ステータス（導入確定・商談中）等を記載すること。</a:t>
            </a:r>
            <a:endParaRPr kumimoji="1" lang="en-US" altLang="ja-JP" sz="1400" dirty="0"/>
          </a:p>
          <a:p>
            <a:pPr marL="387350" indent="-285750" algn="l" eaLnBrk="1" hangingPunct="1">
              <a:spcBef>
                <a:spcPct val="30000"/>
              </a:spcBef>
              <a:buFont typeface="Wingdings" panose="05000000000000000000" pitchFamily="2" charset="2"/>
              <a:buChar char="ü"/>
              <a:defRPr/>
            </a:pPr>
            <a:r>
              <a:rPr kumimoji="1" lang="ja-JP" altLang="en-US" sz="1400" dirty="0"/>
              <a:t>導入後の企業内での利用促進の施策（手法・対象者・スケジュール等）を具体的に記述すること。</a:t>
            </a:r>
            <a:endParaRPr kumimoji="1" lang="en-US" altLang="ja-JP" sz="1400" dirty="0"/>
          </a:p>
          <a:p>
            <a:pPr marL="0" indent="0" algn="l" eaLnBrk="1" hangingPunct="1">
              <a:spcBef>
                <a:spcPct val="30000"/>
              </a:spcBef>
            </a:pPr>
            <a:endParaRPr kumimoji="1" lang="en-US" altLang="ja-JP" sz="1400" dirty="0"/>
          </a:p>
          <a:p>
            <a:pPr marL="0" indent="0" algn="l" eaLnBrk="1" hangingPunct="1">
              <a:spcBef>
                <a:spcPct val="30000"/>
              </a:spcBef>
            </a:pPr>
            <a:r>
              <a:rPr kumimoji="1" lang="ja-JP" altLang="en-US" sz="1400" dirty="0"/>
              <a:t>を具体的に記述すること。</a:t>
            </a:r>
            <a:endParaRPr kumimoji="1" lang="en-US" altLang="ja-JP" sz="1400" dirty="0"/>
          </a:p>
          <a:p>
            <a:pPr marL="387350" indent="-285750" algn="l" eaLnBrk="1" hangingPunct="1">
              <a:spcBef>
                <a:spcPct val="30000"/>
              </a:spcBef>
              <a:buFont typeface="Wingdings" panose="05000000000000000000" pitchFamily="2" charset="2"/>
              <a:buChar char="ü"/>
              <a:defRPr/>
            </a:pPr>
            <a:endParaRPr lang="en-US" altLang="ja-JP" sz="1400" dirty="0">
              <a:latin typeface="+mj-ea"/>
            </a:endParaRPr>
          </a:p>
        </p:txBody>
      </p:sp>
    </p:spTree>
    <p:extLst>
      <p:ext uri="{BB962C8B-B14F-4D97-AF65-F5344CB8AC3E}">
        <p14:creationId xmlns:p14="http://schemas.microsoft.com/office/powerpoint/2010/main" val="490055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BC4FC6-99A6-F6B8-03B1-5DD6C44DB89B}"/>
            </a:ext>
          </a:extLst>
        </p:cNvPr>
        <p:cNvGrpSpPr/>
        <p:nvPr/>
      </p:nvGrpSpPr>
      <p:grpSpPr>
        <a:xfrm>
          <a:off x="0" y="0"/>
          <a:ext cx="0" cy="0"/>
          <a:chOff x="0" y="0"/>
          <a:chExt cx="0" cy="0"/>
        </a:xfrm>
      </p:grpSpPr>
      <p:sp>
        <p:nvSpPr>
          <p:cNvPr id="14341" name="Rectangle 5">
            <a:extLst>
              <a:ext uri="{FF2B5EF4-FFF2-40B4-BE49-F238E27FC236}">
                <a16:creationId xmlns:a16="http://schemas.microsoft.com/office/drawing/2014/main" id="{C9A62442-6573-A271-E813-CBA6B63B69D5}"/>
              </a:ext>
            </a:extLst>
          </p:cNvPr>
          <p:cNvSpPr>
            <a:spLocks noChangeArrowheads="1"/>
          </p:cNvSpPr>
          <p:nvPr/>
        </p:nvSpPr>
        <p:spPr bwMode="auto">
          <a:xfrm>
            <a:off x="128588" y="908721"/>
            <a:ext cx="9648825" cy="5688930"/>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charset="-128"/>
                <a:ea typeface="ＭＳ Ｐゴシック" charset="-128"/>
              </a:defRPr>
            </a:lvl1pPr>
            <a:lvl2pPr marL="622300" indent="-16510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387350" indent="-285750" algn="l" eaLnBrk="1" hangingPunct="1">
              <a:spcBef>
                <a:spcPct val="30000"/>
              </a:spcBef>
              <a:buFont typeface="Wingdings" panose="05000000000000000000" pitchFamily="2" charset="2"/>
              <a:buChar char="ü"/>
              <a:defRPr/>
            </a:pPr>
            <a:r>
              <a:rPr kumimoji="1" lang="ja-JP" altLang="en-US" sz="1400" dirty="0"/>
              <a:t>本事業の開始（６月頃）から終了（２０２６年２月）までのスケジュールを記述すること。</a:t>
            </a:r>
            <a:endParaRPr kumimoji="1" lang="en-US" altLang="ja-JP" sz="1400" dirty="0"/>
          </a:p>
          <a:p>
            <a:pPr marL="387350" indent="-285750" algn="l" eaLnBrk="1" hangingPunct="1">
              <a:spcBef>
                <a:spcPct val="30000"/>
              </a:spcBef>
              <a:buFont typeface="Wingdings" panose="05000000000000000000" pitchFamily="2" charset="2"/>
              <a:buChar char="ü"/>
              <a:defRPr/>
            </a:pPr>
            <a:r>
              <a:rPr kumimoji="1" lang="ja-JP" altLang="en-US" sz="1400" dirty="0"/>
              <a:t>事業を効率的に進めるためのスケジュール上の創意工夫等がある場合は示すこと。</a:t>
            </a:r>
            <a:endParaRPr kumimoji="1" lang="en-US" altLang="ja-JP" sz="1400" dirty="0"/>
          </a:p>
          <a:p>
            <a:pPr marL="387350" indent="-285750" algn="l" eaLnBrk="1" hangingPunct="1">
              <a:spcBef>
                <a:spcPct val="30000"/>
              </a:spcBef>
              <a:buFont typeface="Wingdings" panose="05000000000000000000" pitchFamily="2" charset="2"/>
              <a:buChar char="ü"/>
              <a:defRPr/>
            </a:pPr>
            <a:endParaRPr kumimoji="1" lang="ja-JP" altLang="en-US" sz="1400" dirty="0"/>
          </a:p>
        </p:txBody>
      </p:sp>
      <p:sp>
        <p:nvSpPr>
          <p:cNvPr id="15366" name="Rectangle 9">
            <a:extLst>
              <a:ext uri="{FF2B5EF4-FFF2-40B4-BE49-F238E27FC236}">
                <a16:creationId xmlns:a16="http://schemas.microsoft.com/office/drawing/2014/main" id="{72455D73-E978-08C1-E860-A00B395C5204}"/>
              </a:ext>
            </a:extLst>
          </p:cNvPr>
          <p:cNvSpPr>
            <a:spLocks noChangeArrowheads="1"/>
          </p:cNvSpPr>
          <p:nvPr/>
        </p:nvSpPr>
        <p:spPr bwMode="auto">
          <a:xfrm>
            <a:off x="199678" y="2348880"/>
            <a:ext cx="1511300" cy="504056"/>
          </a:xfrm>
          <a:prstGeom prst="rect">
            <a:avLst/>
          </a:prstGeom>
          <a:solidFill>
            <a:srgbClr val="99CCFF"/>
          </a:solidFill>
          <a:ln w="9525">
            <a:solidFill>
              <a:schemeClr val="bg2"/>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sz="1600" b="1"/>
              <a:t>スケジュール</a:t>
            </a:r>
            <a:endParaRPr lang="en-US" altLang="ja-JP" sz="1600" b="1"/>
          </a:p>
          <a:p>
            <a:pPr eaLnBrk="1" hangingPunct="1"/>
            <a:r>
              <a:rPr lang="ja-JP" altLang="en-US" sz="1600" b="1"/>
              <a:t>記述例</a:t>
            </a:r>
          </a:p>
        </p:txBody>
      </p:sp>
      <p:sp>
        <p:nvSpPr>
          <p:cNvPr id="8" name="Text Box 2">
            <a:extLst>
              <a:ext uri="{FF2B5EF4-FFF2-40B4-BE49-F238E27FC236}">
                <a16:creationId xmlns:a16="http://schemas.microsoft.com/office/drawing/2014/main" id="{1F9FBE0E-0195-FBBE-53DD-C68303ABE49C}"/>
              </a:ext>
            </a:extLst>
          </p:cNvPr>
          <p:cNvSpPr txBox="1">
            <a:spLocks noChangeArrowheads="1"/>
          </p:cNvSpPr>
          <p:nvPr/>
        </p:nvSpPr>
        <p:spPr bwMode="auto">
          <a:xfrm>
            <a:off x="6692" y="41959"/>
            <a:ext cx="674571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a:solidFill>
                  <a:srgbClr val="000099"/>
                </a:solidFill>
                <a:latin typeface="HGPｺﾞｼｯｸE" panose="020B0900000000000000" pitchFamily="50" charset="-128"/>
                <a:ea typeface="HGPｺﾞｼｯｸE" panose="020B0900000000000000" pitchFamily="50" charset="-128"/>
              </a:rPr>
              <a:t>＜事業の詳細＞ ２．補助事業実施計画</a:t>
            </a:r>
            <a:endParaRPr kumimoji="1" lang="en-US" altLang="ja-JP" sz="180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a:solidFill>
                  <a:srgbClr val="000099"/>
                </a:solidFill>
                <a:latin typeface="HGPｺﾞｼｯｸE" panose="020B0900000000000000" pitchFamily="50" charset="-128"/>
                <a:ea typeface="HGPｺﾞｼｯｸE" panose="020B0900000000000000" pitchFamily="50" charset="-128"/>
              </a:rPr>
              <a:t>　　③スケジュール</a:t>
            </a:r>
            <a:endParaRPr kumimoji="1" lang="en-US" altLang="ja-JP" sz="1800">
              <a:solidFill>
                <a:srgbClr val="000099"/>
              </a:solidFill>
              <a:latin typeface="HGPｺﾞｼｯｸE" panose="020B0900000000000000" pitchFamily="50" charset="-128"/>
              <a:ea typeface="HGPｺﾞｼｯｸE" panose="020B0900000000000000" pitchFamily="50" charset="-128"/>
            </a:endParaRPr>
          </a:p>
        </p:txBody>
      </p:sp>
      <p:pic>
        <p:nvPicPr>
          <p:cNvPr id="9" name="図 8">
            <a:extLst>
              <a:ext uri="{FF2B5EF4-FFF2-40B4-BE49-F238E27FC236}">
                <a16:creationId xmlns:a16="http://schemas.microsoft.com/office/drawing/2014/main" id="{EBEC858C-5E48-DAAE-9798-6CC9B48581AA}"/>
              </a:ext>
            </a:extLst>
          </p:cNvPr>
          <p:cNvPicPr>
            <a:picLocks noChangeAspect="1"/>
          </p:cNvPicPr>
          <p:nvPr/>
        </p:nvPicPr>
        <p:blipFill>
          <a:blip r:embed="rId3"/>
          <a:stretch>
            <a:fillRect/>
          </a:stretch>
        </p:blipFill>
        <p:spPr>
          <a:xfrm>
            <a:off x="1861884" y="2899718"/>
            <a:ext cx="7720880" cy="3455155"/>
          </a:xfrm>
          <a:prstGeom prst="rect">
            <a:avLst/>
          </a:prstGeom>
        </p:spPr>
      </p:pic>
    </p:spTree>
    <p:extLst>
      <p:ext uri="{BB962C8B-B14F-4D97-AF65-F5344CB8AC3E}">
        <p14:creationId xmlns:p14="http://schemas.microsoft.com/office/powerpoint/2010/main" val="1428859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AC2AE7-005B-2F50-A541-9AE90946CE60}"/>
            </a:ext>
          </a:extLst>
        </p:cNvPr>
        <p:cNvGrpSpPr/>
        <p:nvPr/>
      </p:nvGrpSpPr>
      <p:grpSpPr>
        <a:xfrm>
          <a:off x="0" y="0"/>
          <a:ext cx="0" cy="0"/>
          <a:chOff x="0" y="0"/>
          <a:chExt cx="0" cy="0"/>
        </a:xfrm>
      </p:grpSpPr>
      <p:sp>
        <p:nvSpPr>
          <p:cNvPr id="5122" name="Text Box 2">
            <a:extLst>
              <a:ext uri="{FF2B5EF4-FFF2-40B4-BE49-F238E27FC236}">
                <a16:creationId xmlns:a16="http://schemas.microsoft.com/office/drawing/2014/main" id="{57C2AF4E-737B-E735-760D-687C5E33CF14}"/>
              </a:ext>
            </a:extLst>
          </p:cNvPr>
          <p:cNvSpPr txBox="1">
            <a:spLocks noChangeArrowheads="1"/>
          </p:cNvSpPr>
          <p:nvPr/>
        </p:nvSpPr>
        <p:spPr bwMode="auto">
          <a:xfrm>
            <a:off x="6692" y="41959"/>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＜事業の詳細＞ ２．補助事業実施計画</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④サービスの効果評価</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6149" name="Rectangle 5">
            <a:extLst>
              <a:ext uri="{FF2B5EF4-FFF2-40B4-BE49-F238E27FC236}">
                <a16:creationId xmlns:a16="http://schemas.microsoft.com/office/drawing/2014/main" id="{F8C995FB-4B12-D400-F337-DC3BE33A2D42}"/>
              </a:ext>
            </a:extLst>
          </p:cNvPr>
          <p:cNvSpPr>
            <a:spLocks noChangeArrowheads="1"/>
          </p:cNvSpPr>
          <p:nvPr/>
        </p:nvSpPr>
        <p:spPr bwMode="auto">
          <a:xfrm>
            <a:off x="128588" y="980729"/>
            <a:ext cx="9648825" cy="5616623"/>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algn="l" eaLnBrk="1" hangingPunct="1">
              <a:spcBef>
                <a:spcPct val="30000"/>
              </a:spcBef>
              <a:buFont typeface="Wingdings" pitchFamily="2" charset="2"/>
              <a:buChar char="ü"/>
              <a:defRPr/>
            </a:pPr>
            <a:r>
              <a:rPr lang="ja-JP" altLang="en-US" sz="1400" dirty="0">
                <a:latin typeface="+mj-ea"/>
              </a:rPr>
              <a:t>サービスの利用により期待される効果</a:t>
            </a:r>
            <a:endParaRPr lang="en-US" altLang="ja-JP" sz="1400" dirty="0">
              <a:latin typeface="+mj-ea"/>
            </a:endParaRPr>
          </a:p>
          <a:p>
            <a:pPr algn="l" eaLnBrk="1" hangingPunct="1">
              <a:spcBef>
                <a:spcPct val="30000"/>
              </a:spcBef>
              <a:buFont typeface="Wingdings" pitchFamily="2" charset="2"/>
              <a:buChar char="ü"/>
              <a:defRPr/>
            </a:pPr>
            <a:r>
              <a:rPr lang="ja-JP" altLang="en-US" sz="1400" dirty="0">
                <a:latin typeface="+mj-ea"/>
              </a:rPr>
              <a:t>効果を測定するための実証評価の設計</a:t>
            </a:r>
            <a:endParaRPr lang="en-US" altLang="ja-JP" sz="1400" dirty="0">
              <a:latin typeface="+mj-ea"/>
            </a:endParaRPr>
          </a:p>
          <a:p>
            <a:pPr lvl="1" algn="l" eaLnBrk="1" hangingPunct="1">
              <a:spcBef>
                <a:spcPct val="30000"/>
              </a:spcBef>
              <a:buFont typeface="Wingdings" pitchFamily="2" charset="2"/>
              <a:buChar char="ü"/>
              <a:defRPr/>
            </a:pPr>
            <a:r>
              <a:rPr lang="ja-JP" altLang="en-US" sz="1400" dirty="0">
                <a:latin typeface="+mj-ea"/>
              </a:rPr>
              <a:t>対象者の選定条件、比較対象（対照群を設定するか前後比較か等）、評価期間、評価指標、評価データの収集方法</a:t>
            </a:r>
            <a:endParaRPr lang="en-US" altLang="ja-JP" sz="1400" dirty="0">
              <a:latin typeface="+mj-ea"/>
            </a:endParaRPr>
          </a:p>
          <a:p>
            <a:pPr lvl="1" algn="l" eaLnBrk="1" hangingPunct="1">
              <a:spcBef>
                <a:spcPct val="30000"/>
              </a:spcBef>
              <a:buFont typeface="Wingdings" pitchFamily="2" charset="2"/>
              <a:buChar char="ü"/>
              <a:defRPr/>
            </a:pPr>
            <a:r>
              <a:rPr lang="ja-JP" altLang="en-US" sz="1400" dirty="0">
                <a:latin typeface="+mj-ea"/>
              </a:rPr>
              <a:t>学術研究機関等による支援の有無</a:t>
            </a:r>
            <a:endParaRPr lang="en-US" altLang="ja-JP" sz="1400" dirty="0">
              <a:latin typeface="+mj-ea"/>
            </a:endParaRPr>
          </a:p>
          <a:p>
            <a:pPr algn="l" eaLnBrk="1" hangingPunct="1">
              <a:spcBef>
                <a:spcPct val="30000"/>
              </a:spcBef>
              <a:buFont typeface="Wingdings" pitchFamily="2" charset="2"/>
              <a:buChar char="ü"/>
              <a:defRPr/>
            </a:pPr>
            <a:r>
              <a:rPr kumimoji="1" lang="ja-JP" altLang="en-US" sz="1400" dirty="0"/>
              <a:t>サービス利用者の安全確保策（利用条件・有害事象のモニタリングの有無や方法・緊急時対応の内容等）</a:t>
            </a:r>
            <a:endParaRPr kumimoji="1" lang="en-US" altLang="ja-JP" sz="1400" dirty="0"/>
          </a:p>
          <a:p>
            <a:pPr marL="0" indent="0" algn="l" eaLnBrk="1" hangingPunct="1">
              <a:spcBef>
                <a:spcPct val="30000"/>
              </a:spcBef>
            </a:pPr>
            <a:endParaRPr kumimoji="1" lang="en-US" altLang="ja-JP" sz="1400" dirty="0"/>
          </a:p>
          <a:p>
            <a:pPr marL="0" indent="0" algn="l" eaLnBrk="1" hangingPunct="1">
              <a:spcBef>
                <a:spcPct val="30000"/>
              </a:spcBef>
            </a:pPr>
            <a:r>
              <a:rPr kumimoji="1" lang="ja-JP" altLang="en-US" sz="1400" dirty="0"/>
              <a:t>を具体的に記述すること。</a:t>
            </a:r>
            <a:endParaRPr kumimoji="1" lang="en-US" altLang="ja-JP" sz="1400" dirty="0"/>
          </a:p>
        </p:txBody>
      </p:sp>
    </p:spTree>
    <p:extLst>
      <p:ext uri="{BB962C8B-B14F-4D97-AF65-F5344CB8AC3E}">
        <p14:creationId xmlns:p14="http://schemas.microsoft.com/office/powerpoint/2010/main" val="2610873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5"/>
          <p:cNvSpPr>
            <a:spLocks noChangeArrowheads="1"/>
          </p:cNvSpPr>
          <p:nvPr/>
        </p:nvSpPr>
        <p:spPr bwMode="auto">
          <a:xfrm>
            <a:off x="128588" y="908720"/>
            <a:ext cx="9648825" cy="5927055"/>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a:t>事業費概算を、</a:t>
            </a:r>
            <a:r>
              <a:rPr lang="ja-JP" altLang="en-US" sz="1400"/>
              <a:t>様式</a:t>
            </a:r>
            <a:r>
              <a:rPr lang="en-US" altLang="ja-JP" sz="1400"/>
              <a:t>3</a:t>
            </a:r>
            <a:r>
              <a:rPr lang="ja-JP" altLang="en-US" sz="1400"/>
              <a:t>：積算内訳を基に、単位千円にて、下表内に直接記載すること。</a:t>
            </a:r>
            <a:endParaRPr kumimoji="1" lang="ja-JP" altLang="en-US" sz="1400"/>
          </a:p>
        </p:txBody>
      </p:sp>
      <p:graphicFrame>
        <p:nvGraphicFramePr>
          <p:cNvPr id="12" name="表 11"/>
          <p:cNvGraphicFramePr>
            <a:graphicFrameLocks noGrp="1"/>
          </p:cNvGraphicFramePr>
          <p:nvPr>
            <p:extLst>
              <p:ext uri="{D42A27DB-BD31-4B8C-83A1-F6EECF244321}">
                <p14:modId xmlns:p14="http://schemas.microsoft.com/office/powerpoint/2010/main" val="495069194"/>
              </p:ext>
            </p:extLst>
          </p:nvPr>
        </p:nvGraphicFramePr>
        <p:xfrm>
          <a:off x="2359918" y="1556792"/>
          <a:ext cx="5461081" cy="3634948"/>
        </p:xfrm>
        <a:graphic>
          <a:graphicData uri="http://schemas.openxmlformats.org/drawingml/2006/table">
            <a:tbl>
              <a:tblPr firstRow="1" bandRow="1">
                <a:tableStyleId>{5C22544A-7EE6-4342-B048-85BDC9FD1C3A}</a:tableStyleId>
              </a:tblPr>
              <a:tblGrid>
                <a:gridCol w="1861081">
                  <a:extLst>
                    <a:ext uri="{9D8B030D-6E8A-4147-A177-3AD203B41FA5}">
                      <a16:colId xmlns:a16="http://schemas.microsoft.com/office/drawing/2014/main" val="20000"/>
                    </a:ext>
                  </a:extLst>
                </a:gridCol>
                <a:gridCol w="2124000">
                  <a:extLst>
                    <a:ext uri="{9D8B030D-6E8A-4147-A177-3AD203B41FA5}">
                      <a16:colId xmlns:a16="http://schemas.microsoft.com/office/drawing/2014/main" val="20001"/>
                    </a:ext>
                  </a:extLst>
                </a:gridCol>
                <a:gridCol w="1476000">
                  <a:extLst>
                    <a:ext uri="{9D8B030D-6E8A-4147-A177-3AD203B41FA5}">
                      <a16:colId xmlns:a16="http://schemas.microsoft.com/office/drawing/2014/main" val="20002"/>
                    </a:ext>
                  </a:extLst>
                </a:gridCol>
              </a:tblGrid>
              <a:tr h="251476">
                <a:tc gridSpan="2">
                  <a:txBody>
                    <a:bodyPr/>
                    <a:lstStyle/>
                    <a:p>
                      <a:pPr algn="ctr"/>
                      <a:r>
                        <a:rPr kumimoji="1" lang="ja-JP" altLang="en-US" sz="1050">
                          <a:solidFill>
                            <a:schemeClr val="tx1"/>
                          </a:solidFill>
                        </a:rPr>
                        <a:t>経費項目</a:t>
                      </a:r>
                    </a:p>
                  </a:txBody>
                  <a:tcPr marL="91455" marR="91455" marT="45723" marB="45723" anchor="ctr"/>
                </a:tc>
                <a:tc hMerge="1">
                  <a:txBody>
                    <a:bodyPr/>
                    <a:lstStyle/>
                    <a:p>
                      <a:endParaRPr kumimoji="1" lang="ja-JP" altLang="en-US" sz="1000">
                        <a:solidFill>
                          <a:schemeClr val="tx1"/>
                        </a:solidFill>
                      </a:endParaRPr>
                    </a:p>
                  </a:txBody>
                  <a:tcPr marL="91455" marR="91455" marT="45723" marB="45723"/>
                </a:tc>
                <a:tc>
                  <a:txBody>
                    <a:bodyPr/>
                    <a:lstStyle/>
                    <a:p>
                      <a:pPr algn="ctr"/>
                      <a:r>
                        <a:rPr kumimoji="1" lang="ja-JP" altLang="en-US" sz="1050">
                          <a:solidFill>
                            <a:schemeClr val="tx1"/>
                          </a:solidFill>
                        </a:rPr>
                        <a:t>経費（単位：千円）</a:t>
                      </a:r>
                    </a:p>
                  </a:txBody>
                  <a:tcPr marL="91455" marR="91455" marT="45723" marB="45723"/>
                </a:tc>
                <a:extLst>
                  <a:ext uri="{0D108BD9-81ED-4DB2-BD59-A6C34878D82A}">
                    <a16:rowId xmlns:a16="http://schemas.microsoft.com/office/drawing/2014/main" val="10000"/>
                  </a:ext>
                </a:extLst>
              </a:tr>
              <a:tr h="251476">
                <a:tc>
                  <a:txBody>
                    <a:bodyPr/>
                    <a:lstStyle/>
                    <a:p>
                      <a:r>
                        <a:rPr kumimoji="1" lang="ja-JP" altLang="en-US" sz="1050"/>
                        <a:t>人件費</a:t>
                      </a:r>
                    </a:p>
                  </a:txBody>
                  <a:tcPr marL="91455" marR="91455" marT="45723" marB="45723"/>
                </a:tc>
                <a:tc>
                  <a:txBody>
                    <a:bodyPr/>
                    <a:lstStyle/>
                    <a:p>
                      <a:r>
                        <a:rPr kumimoji="1" lang="ja-JP" altLang="en-US" sz="1050"/>
                        <a:t>人件費</a:t>
                      </a:r>
                    </a:p>
                  </a:txBody>
                  <a:tcPr marL="91455" marR="91455" marT="45723" marB="45723"/>
                </a:tc>
                <a:tc>
                  <a:txBody>
                    <a:bodyPr/>
                    <a:lstStyle/>
                    <a:p>
                      <a:pPr algn="r"/>
                      <a:r>
                        <a:rPr kumimoji="1" lang="en-US" altLang="ja-JP" sz="1050"/>
                        <a:t>X,XXX</a:t>
                      </a:r>
                      <a:endParaRPr kumimoji="1" lang="ja-JP" altLang="en-US" sz="1050"/>
                    </a:p>
                  </a:txBody>
                  <a:tcPr marL="91455" marR="91455" marT="45723" marB="45723"/>
                </a:tc>
                <a:extLst>
                  <a:ext uri="{0D108BD9-81ED-4DB2-BD59-A6C34878D82A}">
                    <a16:rowId xmlns:a16="http://schemas.microsoft.com/office/drawing/2014/main" val="10001"/>
                  </a:ext>
                </a:extLst>
              </a:tr>
              <a:tr h="251476">
                <a:tc>
                  <a:txBody>
                    <a:bodyPr/>
                    <a:lstStyle/>
                    <a:p>
                      <a:r>
                        <a:rPr kumimoji="1" lang="ja-JP" altLang="en-US" sz="1050"/>
                        <a:t>事業費</a:t>
                      </a:r>
                    </a:p>
                  </a:txBody>
                  <a:tcPr marL="91455" marR="91455" marT="45723" marB="45723"/>
                </a:tc>
                <a:tc>
                  <a:txBody>
                    <a:bodyPr/>
                    <a:lstStyle/>
                    <a:p>
                      <a:r>
                        <a:rPr kumimoji="1" lang="ja-JP" altLang="en-US" sz="1050"/>
                        <a:t>旅費</a:t>
                      </a:r>
                    </a:p>
                  </a:txBody>
                  <a:tcPr marL="91455" marR="91455" marT="45723" marB="45723"/>
                </a:tc>
                <a:tc>
                  <a:txBody>
                    <a:bodyPr/>
                    <a:lstStyle/>
                    <a:p>
                      <a:pPr algn="r"/>
                      <a:r>
                        <a:rPr kumimoji="1" lang="en-US" altLang="ja-JP" sz="1050"/>
                        <a:t>XXX</a:t>
                      </a:r>
                      <a:endParaRPr kumimoji="1" lang="ja-JP" altLang="en-US" sz="1050"/>
                    </a:p>
                  </a:txBody>
                  <a:tcPr marL="91455" marR="91455" marT="45723" marB="45723"/>
                </a:tc>
                <a:extLst>
                  <a:ext uri="{0D108BD9-81ED-4DB2-BD59-A6C34878D82A}">
                    <a16:rowId xmlns:a16="http://schemas.microsoft.com/office/drawing/2014/main" val="10002"/>
                  </a:ext>
                </a:extLst>
              </a:tr>
              <a:tr h="251476">
                <a:tc>
                  <a:txBody>
                    <a:bodyPr/>
                    <a:lstStyle/>
                    <a:p>
                      <a:endParaRPr kumimoji="1" lang="ja-JP" altLang="en-US" sz="1050"/>
                    </a:p>
                  </a:txBody>
                  <a:tcPr marL="91455" marR="91455" marT="45723" marB="45723"/>
                </a:tc>
                <a:tc>
                  <a:txBody>
                    <a:bodyPr/>
                    <a:lstStyle/>
                    <a:p>
                      <a:r>
                        <a:rPr kumimoji="1" lang="ja-JP" altLang="en-US" sz="1050"/>
                        <a:t>会議費</a:t>
                      </a:r>
                      <a:endParaRPr kumimoji="1" lang="en-US" altLang="ja-JP" sz="1050"/>
                    </a:p>
                  </a:txBody>
                  <a:tcPr marL="91455" marR="91455" marT="45723" marB="45723"/>
                </a:tc>
                <a:tc>
                  <a:txBody>
                    <a:bodyPr/>
                    <a:lstStyle/>
                    <a:p>
                      <a:pPr algn="r"/>
                      <a:r>
                        <a:rPr kumimoji="1" lang="en-US" altLang="ja-JP" sz="1050"/>
                        <a:t>X</a:t>
                      </a:r>
                      <a:endParaRPr kumimoji="1" lang="ja-JP" altLang="en-US" sz="1050"/>
                    </a:p>
                  </a:txBody>
                  <a:tcPr marL="91455" marR="91455" marT="45723" marB="45723"/>
                </a:tc>
                <a:extLst>
                  <a:ext uri="{0D108BD9-81ED-4DB2-BD59-A6C34878D82A}">
                    <a16:rowId xmlns:a16="http://schemas.microsoft.com/office/drawing/2014/main" val="10003"/>
                  </a:ext>
                </a:extLst>
              </a:tr>
              <a:tr h="251476">
                <a:tc>
                  <a:txBody>
                    <a:bodyPr/>
                    <a:lstStyle/>
                    <a:p>
                      <a:endParaRPr kumimoji="1" lang="ja-JP" altLang="en-US" sz="1050"/>
                    </a:p>
                  </a:txBody>
                  <a:tcPr marL="91455" marR="91455" marT="45723" marB="45723"/>
                </a:tc>
                <a:tc>
                  <a:txBody>
                    <a:bodyPr/>
                    <a:lstStyle/>
                    <a:p>
                      <a:r>
                        <a:rPr kumimoji="1" lang="ja-JP" altLang="en-US" sz="1050"/>
                        <a:t>謝金</a:t>
                      </a:r>
                    </a:p>
                  </a:txBody>
                  <a:tcPr marL="91455" marR="91455" marT="45723" marB="45723"/>
                </a:tc>
                <a:tc>
                  <a:txBody>
                    <a:bodyPr/>
                    <a:lstStyle/>
                    <a:p>
                      <a:pPr algn="r"/>
                      <a:r>
                        <a:rPr kumimoji="1" lang="en-US" altLang="ja-JP" sz="1050"/>
                        <a:t>XXX</a:t>
                      </a:r>
                      <a:endParaRPr kumimoji="1" lang="ja-JP" altLang="en-US" sz="1050"/>
                    </a:p>
                  </a:txBody>
                  <a:tcPr marL="91455" marR="91455" marT="45723" marB="45723"/>
                </a:tc>
                <a:extLst>
                  <a:ext uri="{0D108BD9-81ED-4DB2-BD59-A6C34878D82A}">
                    <a16:rowId xmlns:a16="http://schemas.microsoft.com/office/drawing/2014/main" val="10004"/>
                  </a:ext>
                </a:extLst>
              </a:tr>
              <a:tr h="251476">
                <a:tc>
                  <a:txBody>
                    <a:bodyPr/>
                    <a:lstStyle/>
                    <a:p>
                      <a:endParaRPr kumimoji="1" lang="ja-JP" altLang="en-US" sz="1050"/>
                    </a:p>
                  </a:txBody>
                  <a:tcPr marL="91455" marR="91455" marT="45723" marB="45723"/>
                </a:tc>
                <a:tc>
                  <a:txBody>
                    <a:bodyPr/>
                    <a:lstStyle/>
                    <a:p>
                      <a:r>
                        <a:rPr kumimoji="1" lang="ja-JP" altLang="en-US" sz="1050"/>
                        <a:t>備品費</a:t>
                      </a:r>
                    </a:p>
                  </a:txBody>
                  <a:tcPr marL="91455" marR="91455" marT="45723" marB="45723"/>
                </a:tc>
                <a:tc>
                  <a:txBody>
                    <a:bodyPr/>
                    <a:lstStyle/>
                    <a:p>
                      <a:pPr algn="r"/>
                      <a:r>
                        <a:rPr kumimoji="1" lang="en-US" altLang="ja-JP" sz="1050"/>
                        <a:t>XXX</a:t>
                      </a:r>
                      <a:endParaRPr kumimoji="1" lang="ja-JP" altLang="en-US" sz="1050"/>
                    </a:p>
                  </a:txBody>
                  <a:tcPr marL="91455" marR="91455" marT="45723" marB="45723"/>
                </a:tc>
                <a:extLst>
                  <a:ext uri="{0D108BD9-81ED-4DB2-BD59-A6C34878D82A}">
                    <a16:rowId xmlns:a16="http://schemas.microsoft.com/office/drawing/2014/main" val="10005"/>
                  </a:ext>
                </a:extLst>
              </a:tr>
              <a:tr h="251476">
                <a:tc>
                  <a:txBody>
                    <a:bodyPr/>
                    <a:lstStyle/>
                    <a:p>
                      <a:endParaRPr kumimoji="1" lang="ja-JP" altLang="en-US" sz="1050"/>
                    </a:p>
                  </a:txBody>
                  <a:tcPr marL="91455" marR="91455" marT="45723" marB="4572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t>借料及び損料</a:t>
                      </a:r>
                    </a:p>
                  </a:txBody>
                  <a:tcPr marL="91455" marR="91455" marT="45723" marB="45723"/>
                </a:tc>
                <a:tc>
                  <a:txBody>
                    <a:bodyPr/>
                    <a:lstStyle/>
                    <a:p>
                      <a:pPr algn="r"/>
                      <a:r>
                        <a:rPr kumimoji="1" lang="en-US" altLang="ja-JP" sz="1050"/>
                        <a:t>XXX</a:t>
                      </a:r>
                      <a:endParaRPr kumimoji="1" lang="ja-JP" altLang="en-US" sz="1050"/>
                    </a:p>
                  </a:txBody>
                  <a:tcPr marL="91455" marR="91455" marT="45723" marB="45723"/>
                </a:tc>
                <a:extLst>
                  <a:ext uri="{0D108BD9-81ED-4DB2-BD59-A6C34878D82A}">
                    <a16:rowId xmlns:a16="http://schemas.microsoft.com/office/drawing/2014/main" val="1114095682"/>
                  </a:ext>
                </a:extLst>
              </a:tr>
              <a:tr h="251476">
                <a:tc>
                  <a:txBody>
                    <a:bodyPr/>
                    <a:lstStyle/>
                    <a:p>
                      <a:endParaRPr kumimoji="1" lang="ja-JP" altLang="en-US" sz="1050"/>
                    </a:p>
                  </a:txBody>
                  <a:tcPr marL="91455" marR="91455" marT="45723" marB="45723"/>
                </a:tc>
                <a:tc>
                  <a:txBody>
                    <a:bodyPr/>
                    <a:lstStyle/>
                    <a:p>
                      <a:r>
                        <a:rPr kumimoji="1" lang="ja-JP" altLang="en-US" sz="1050"/>
                        <a:t>消耗品費</a:t>
                      </a:r>
                    </a:p>
                  </a:txBody>
                  <a:tcPr marL="91455" marR="91455" marT="45723" marB="45723"/>
                </a:tc>
                <a:tc>
                  <a:txBody>
                    <a:bodyPr/>
                    <a:lstStyle/>
                    <a:p>
                      <a:pPr algn="r"/>
                      <a:r>
                        <a:rPr kumimoji="1" lang="en-US" altLang="ja-JP" sz="1050"/>
                        <a:t>XX</a:t>
                      </a:r>
                      <a:endParaRPr kumimoji="1" lang="ja-JP" altLang="en-US" sz="1050"/>
                    </a:p>
                  </a:txBody>
                  <a:tcPr marL="91455" marR="91455" marT="45723" marB="45723"/>
                </a:tc>
                <a:extLst>
                  <a:ext uri="{0D108BD9-81ED-4DB2-BD59-A6C34878D82A}">
                    <a16:rowId xmlns:a16="http://schemas.microsoft.com/office/drawing/2014/main" val="10006"/>
                  </a:ext>
                </a:extLst>
              </a:tr>
              <a:tr h="251476">
                <a:tc>
                  <a:txBody>
                    <a:bodyPr/>
                    <a:lstStyle/>
                    <a:p>
                      <a:endParaRPr kumimoji="1" lang="ja-JP" altLang="en-US" sz="1050"/>
                    </a:p>
                  </a:txBody>
                  <a:tcPr marL="91455" marR="91455" marT="45723" marB="45723"/>
                </a:tc>
                <a:tc>
                  <a:txBody>
                    <a:bodyPr/>
                    <a:lstStyle/>
                    <a:p>
                      <a:r>
                        <a:rPr kumimoji="1" lang="ja-JP" altLang="en-US" sz="1050"/>
                        <a:t>印刷製本費</a:t>
                      </a:r>
                    </a:p>
                  </a:txBody>
                  <a:tcPr marL="91455" marR="91455" marT="45723" marB="45723"/>
                </a:tc>
                <a:tc>
                  <a:txBody>
                    <a:bodyPr/>
                    <a:lstStyle/>
                    <a:p>
                      <a:pPr algn="r"/>
                      <a:r>
                        <a:rPr kumimoji="1" lang="en-US" altLang="ja-JP" sz="1050"/>
                        <a:t>XXX</a:t>
                      </a:r>
                      <a:endParaRPr kumimoji="1" lang="ja-JP" altLang="en-US" sz="1050"/>
                    </a:p>
                  </a:txBody>
                  <a:tcPr marL="91455" marR="91455" marT="45723" marB="45723"/>
                </a:tc>
                <a:extLst>
                  <a:ext uri="{0D108BD9-81ED-4DB2-BD59-A6C34878D82A}">
                    <a16:rowId xmlns:a16="http://schemas.microsoft.com/office/drawing/2014/main" val="10008"/>
                  </a:ext>
                </a:extLst>
              </a:tr>
              <a:tr h="251476">
                <a:tc>
                  <a:txBody>
                    <a:bodyPr/>
                    <a:lstStyle/>
                    <a:p>
                      <a:endParaRPr kumimoji="1" lang="ja-JP" altLang="en-US" sz="1050"/>
                    </a:p>
                  </a:txBody>
                  <a:tcPr marL="91455" marR="91455" marT="45723" marB="45723"/>
                </a:tc>
                <a:tc>
                  <a:txBody>
                    <a:bodyPr/>
                    <a:lstStyle/>
                    <a:p>
                      <a:r>
                        <a:rPr kumimoji="1" lang="zh-TW" altLang="en-US" sz="1050"/>
                        <a:t>補助員人件費</a:t>
                      </a:r>
                      <a:endParaRPr kumimoji="1" lang="ja-JP" altLang="en-US" sz="1050"/>
                    </a:p>
                  </a:txBody>
                  <a:tcPr marL="91455" marR="91455" marT="45723" marB="45723"/>
                </a:tc>
                <a:tc>
                  <a:txBody>
                    <a:bodyPr/>
                    <a:lstStyle/>
                    <a:p>
                      <a:pPr algn="r"/>
                      <a:r>
                        <a:rPr kumimoji="1" lang="en-US" altLang="ja-JP" sz="1050"/>
                        <a:t>X,XXX</a:t>
                      </a:r>
                      <a:endParaRPr kumimoji="1" lang="ja-JP" altLang="en-US" sz="1050"/>
                    </a:p>
                  </a:txBody>
                  <a:tcPr marL="91455" marR="91455" marT="45723" marB="45723"/>
                </a:tc>
                <a:extLst>
                  <a:ext uri="{0D108BD9-81ED-4DB2-BD59-A6C34878D82A}">
                    <a16:rowId xmlns:a16="http://schemas.microsoft.com/office/drawing/2014/main" val="10009"/>
                  </a:ext>
                </a:extLst>
              </a:tr>
              <a:tr h="251476">
                <a:tc>
                  <a:txBody>
                    <a:bodyPr/>
                    <a:lstStyle/>
                    <a:p>
                      <a:endParaRPr kumimoji="1" lang="ja-JP" altLang="en-US" sz="1050"/>
                    </a:p>
                  </a:txBody>
                  <a:tcPr marL="91455" marR="91455" marT="45723" marB="45723"/>
                </a:tc>
                <a:tc>
                  <a:txBody>
                    <a:bodyPr/>
                    <a:lstStyle/>
                    <a:p>
                      <a:r>
                        <a:rPr kumimoji="1" lang="ja-JP" altLang="en-US" sz="1050"/>
                        <a:t>その他諸経費</a:t>
                      </a:r>
                    </a:p>
                  </a:txBody>
                  <a:tcPr marL="91455" marR="91455" marT="45723" marB="45723"/>
                </a:tc>
                <a:tc>
                  <a:txBody>
                    <a:bodyPr/>
                    <a:lstStyle/>
                    <a:p>
                      <a:pPr algn="r"/>
                      <a:r>
                        <a:rPr kumimoji="1" lang="en-US" altLang="ja-JP" sz="1050"/>
                        <a:t>XX</a:t>
                      </a:r>
                      <a:endParaRPr kumimoji="1" lang="ja-JP" altLang="en-US" sz="1050"/>
                    </a:p>
                  </a:txBody>
                  <a:tcPr marL="91455" marR="91455" marT="45723" marB="45723"/>
                </a:tc>
                <a:extLst>
                  <a:ext uri="{0D108BD9-81ED-4DB2-BD59-A6C34878D82A}">
                    <a16:rowId xmlns:a16="http://schemas.microsoft.com/office/drawing/2014/main" val="10010"/>
                  </a:ext>
                </a:extLst>
              </a:tr>
              <a:tr h="243868">
                <a:tc>
                  <a:txBody>
                    <a:bodyPr/>
                    <a:lstStyle/>
                    <a:p>
                      <a:endParaRPr kumimoji="1" lang="ja-JP" altLang="en-US"/>
                    </a:p>
                  </a:txBody>
                  <a:tcPr/>
                </a:tc>
                <a:tc>
                  <a:txBody>
                    <a:bodyPr/>
                    <a:lstStyle/>
                    <a:p>
                      <a:r>
                        <a:rPr kumimoji="1" lang="ja-JP" altLang="en-US" sz="1050"/>
                        <a:t>委託・外注費　（その他外注費）</a:t>
                      </a:r>
                      <a:endParaRPr kumimoji="1" lang="en-US" altLang="ja-JP" sz="1050"/>
                    </a:p>
                  </a:txBody>
                  <a:tcPr marL="91455" marR="91455" marT="45723" marB="45723"/>
                </a:tc>
                <a:tc>
                  <a:txBody>
                    <a:bodyPr/>
                    <a:lstStyle/>
                    <a:p>
                      <a:pPr algn="r"/>
                      <a:r>
                        <a:rPr kumimoji="1" lang="en-US" altLang="ja-JP" sz="1050" dirty="0"/>
                        <a:t>X,XXX</a:t>
                      </a:r>
                      <a:endParaRPr kumimoji="1" lang="ja-JP" altLang="en-US" sz="1050" dirty="0"/>
                    </a:p>
                  </a:txBody>
                  <a:tcPr marL="91455" marR="91455" marT="45723" marB="45723"/>
                </a:tc>
                <a:extLst>
                  <a:ext uri="{0D108BD9-81ED-4DB2-BD59-A6C34878D82A}">
                    <a16:rowId xmlns:a16="http://schemas.microsoft.com/office/drawing/2014/main" val="10014"/>
                  </a:ext>
                </a:extLst>
              </a:tr>
              <a:tr h="251476">
                <a:tc>
                  <a:txBody>
                    <a:bodyPr/>
                    <a:lstStyle/>
                    <a:p>
                      <a:r>
                        <a:rPr kumimoji="1" lang="ja-JP" altLang="en-US" sz="1050"/>
                        <a:t>（事業費計）</a:t>
                      </a:r>
                    </a:p>
                  </a:txBody>
                  <a:tcPr marL="91455" marR="91455" marT="45723" marB="45723"/>
                </a:tc>
                <a:tc>
                  <a:txBody>
                    <a:bodyPr/>
                    <a:lstStyle/>
                    <a:p>
                      <a:endParaRPr kumimoji="1" lang="ja-JP" altLang="en-US" sz="1050"/>
                    </a:p>
                  </a:txBody>
                  <a:tcPr marL="91455" marR="91455" marT="45723" marB="45723"/>
                </a:tc>
                <a:tc>
                  <a:txBody>
                    <a:bodyPr/>
                    <a:lstStyle/>
                    <a:p>
                      <a:pPr algn="r"/>
                      <a:r>
                        <a:rPr kumimoji="1" lang="en-US" altLang="ja-JP" sz="1050" dirty="0"/>
                        <a:t>XX,XXX</a:t>
                      </a:r>
                      <a:endParaRPr kumimoji="1" lang="ja-JP" altLang="en-US" sz="1050" dirty="0"/>
                    </a:p>
                  </a:txBody>
                  <a:tcPr marL="91455" marR="91455" marT="45723" marB="45723"/>
                </a:tc>
                <a:extLst>
                  <a:ext uri="{0D108BD9-81ED-4DB2-BD59-A6C34878D82A}">
                    <a16:rowId xmlns:a16="http://schemas.microsoft.com/office/drawing/2014/main" val="10015"/>
                  </a:ext>
                </a:extLst>
              </a:tr>
              <a:tr h="251476">
                <a:tc gridSpan="2">
                  <a:txBody>
                    <a:bodyPr/>
                    <a:lstStyle/>
                    <a:p>
                      <a:r>
                        <a:rPr kumimoji="1" lang="ja-JP" altLang="en-US" sz="1050"/>
                        <a:t>総事業費（補助対象経費）</a:t>
                      </a:r>
                    </a:p>
                  </a:txBody>
                  <a:tcPr marL="91455" marR="91455" marT="45723" marB="45723"/>
                </a:tc>
                <a:tc hMerge="1">
                  <a:txBody>
                    <a:bodyPr/>
                    <a:lstStyle/>
                    <a:p>
                      <a:endParaRPr kumimoji="1" lang="ja-JP" altLang="en-US" sz="1000"/>
                    </a:p>
                  </a:txBody>
                  <a:tcPr marL="91455" marR="91455" marT="45723" marB="45723"/>
                </a:tc>
                <a:tc>
                  <a:txBody>
                    <a:bodyPr/>
                    <a:lstStyle/>
                    <a:p>
                      <a:pPr algn="r"/>
                      <a:r>
                        <a:rPr kumimoji="1" lang="en-US" altLang="ja-JP" sz="1050" dirty="0"/>
                        <a:t>XX,XXX</a:t>
                      </a:r>
                      <a:endParaRPr kumimoji="1" lang="ja-JP" altLang="en-US" sz="1050" dirty="0"/>
                    </a:p>
                  </a:txBody>
                  <a:tcPr marL="91455" marR="91455" marT="45723" marB="45723"/>
                </a:tc>
                <a:extLst>
                  <a:ext uri="{0D108BD9-81ED-4DB2-BD59-A6C34878D82A}">
                    <a16:rowId xmlns:a16="http://schemas.microsoft.com/office/drawing/2014/main" val="10016"/>
                  </a:ext>
                </a:extLst>
              </a:tr>
            </a:tbl>
          </a:graphicData>
        </a:graphic>
      </p:graphicFrame>
      <p:sp>
        <p:nvSpPr>
          <p:cNvPr id="6" name="Text Box 2"/>
          <p:cNvSpPr txBox="1">
            <a:spLocks noChangeArrowheads="1"/>
          </p:cNvSpPr>
          <p:nvPr/>
        </p:nvSpPr>
        <p:spPr bwMode="auto">
          <a:xfrm>
            <a:off x="6692" y="41959"/>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＜事業の詳細＞ ２．補助事業実施計画</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⑤支出計画</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5" name="AutoShape 10"/>
          <p:cNvSpPr>
            <a:spLocks noChangeArrowheads="1"/>
          </p:cNvSpPr>
          <p:nvPr/>
        </p:nvSpPr>
        <p:spPr bwMode="auto">
          <a:xfrm>
            <a:off x="3656062" y="5247720"/>
            <a:ext cx="4608512" cy="991378"/>
          </a:xfrm>
          <a:prstGeom prst="wedgeRoundRectCallout">
            <a:avLst>
              <a:gd name="adj1" fmla="val -42573"/>
              <a:gd name="adj2" fmla="val -70108"/>
              <a:gd name="adj3"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100" dirty="0"/>
              <a:t>・本事業の補助額上限は２千万円</a:t>
            </a:r>
            <a:endParaRPr lang="en-US" altLang="ja-JP" sz="1100" dirty="0"/>
          </a:p>
          <a:p>
            <a:pPr algn="l" eaLnBrk="1" hangingPunct="1"/>
            <a:r>
              <a:rPr lang="ja-JP" altLang="en-US" sz="1100" dirty="0"/>
              <a:t>・様式３「事業収支計画書」の</a:t>
            </a:r>
            <a:r>
              <a:rPr lang="en-US" altLang="ja-JP" sz="1100" dirty="0"/>
              <a:t>(B)</a:t>
            </a:r>
            <a:r>
              <a:rPr lang="ja-JP" altLang="en-US" sz="1100" dirty="0"/>
              <a:t>の千円未満切り捨て額と一致すること</a:t>
            </a:r>
            <a:endParaRPr lang="en-US" altLang="ja-JP" sz="1100" dirty="0"/>
          </a:p>
          <a:p>
            <a:pPr algn="l" eaLnBrk="1" hangingPunct="1"/>
            <a:r>
              <a:rPr lang="ja-JP" altLang="en-US" sz="1100" dirty="0"/>
              <a:t>・様式４「積算内訳」合計の千円未満切り捨て額と一致すること</a:t>
            </a:r>
          </a:p>
        </p:txBody>
      </p:sp>
      <p:sp>
        <p:nvSpPr>
          <p:cNvPr id="9" name="AutoShape 10"/>
          <p:cNvSpPr>
            <a:spLocks noChangeArrowheads="1"/>
          </p:cNvSpPr>
          <p:nvPr/>
        </p:nvSpPr>
        <p:spPr bwMode="auto">
          <a:xfrm>
            <a:off x="7544494" y="1059646"/>
            <a:ext cx="1440160" cy="441166"/>
          </a:xfrm>
          <a:prstGeom prst="wedgeRoundRectCallout">
            <a:avLst>
              <a:gd name="adj1" fmla="val -41987"/>
              <a:gd name="adj2" fmla="val 98333"/>
              <a:gd name="adj3"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100"/>
              <a:t>千円未満切り捨て</a:t>
            </a:r>
          </a:p>
        </p:txBody>
      </p:sp>
    </p:spTree>
    <p:extLst>
      <p:ext uri="{BB962C8B-B14F-4D97-AF65-F5344CB8AC3E}">
        <p14:creationId xmlns:p14="http://schemas.microsoft.com/office/powerpoint/2010/main" val="446554755"/>
      </p:ext>
    </p:extLst>
  </p:cSld>
  <p:clrMapOvr>
    <a:masterClrMapping/>
  </p:clrMapOvr>
</p:sld>
</file>

<file path=ppt/theme/theme1.xml><?xml version="1.0" encoding="utf-8"?>
<a:theme xmlns:a="http://schemas.openxmlformats.org/drawingml/2006/main" name="template1">
  <a:themeElements>
    <a:clrScheme name="templat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plate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bg2"/>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ja-JP" sz="10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bg2"/>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ja-JP" sz="10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lnDef>
  </a:objectDefaults>
  <a:extraClrSchemeLst>
    <a:extraClrScheme>
      <a:clrScheme name="templat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53085FB5D0F0A44B99FF087C5386DFA" ma:contentTypeVersion="4" ma:contentTypeDescription="新しいドキュメントを作成します。" ma:contentTypeScope="" ma:versionID="759d91d79756cfc50a7d1f28e98df240">
  <xsd:schema xmlns:xsd="http://www.w3.org/2001/XMLSchema" xmlns:xs="http://www.w3.org/2001/XMLSchema" xmlns:p="http://schemas.microsoft.com/office/2006/metadata/properties" xmlns:ns2="3caf8a46-1684-454c-a395-2c83a5266a1f" targetNamespace="http://schemas.microsoft.com/office/2006/metadata/properties" ma:root="true" ma:fieldsID="ad262db53e887aa03018b2c717074d70" ns2:_="">
    <xsd:import namespace="3caf8a46-1684-454c-a395-2c83a5266a1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af8a46-1684-454c-a395-2c83a5266a1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D3834A-7BF5-41A7-BE3C-3E14EBD0017F}">
  <ds:schemaRefs>
    <ds:schemaRef ds:uri="http://schemas.microsoft.com/sharepoint/v3/contenttype/forms"/>
  </ds:schemaRefs>
</ds:datastoreItem>
</file>

<file path=customXml/itemProps2.xml><?xml version="1.0" encoding="utf-8"?>
<ds:datastoreItem xmlns:ds="http://schemas.openxmlformats.org/officeDocument/2006/customXml" ds:itemID="{0D11E5F0-596E-4559-877C-8FF3C2234F46}">
  <ds:schemaRefs>
    <ds:schemaRef ds:uri="15dd25dd-7edf-44cd-bccf-aee43e23ce25"/>
    <ds:schemaRef ds:uri="d6391fb3-bae1-4a07-94a2-b90f32d14c9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30322DBA-68DC-4E83-85E0-7409B91B689B}">
  <ds:schemaRefs>
    <ds:schemaRef ds:uri="3caf8a46-1684-454c-a395-2c83a5266a1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0</TotalTime>
  <Words>1574</Words>
  <PresentationFormat>ユーザー設定</PresentationFormat>
  <Paragraphs>230</Paragraphs>
  <Slides>11</Slides>
  <Notes>11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HGPｺﾞｼｯｸE</vt:lpstr>
      <vt:lpstr>HGPｺﾞｼｯｸM</vt:lpstr>
      <vt:lpstr>HG丸ｺﾞｼｯｸM-PRO</vt:lpstr>
      <vt:lpstr>ＭＳ Ｐゴシック</vt:lpstr>
      <vt:lpstr>Arial</vt:lpstr>
      <vt:lpstr>Wingdings</vt:lpstr>
      <vt:lpstr>template1</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Printed>1899-12-30T00:00:00Z</cp:lastPrinted>
  <dcterms:created xsi:type="dcterms:W3CDTF">2006-08-31T19:51:59Z</dcterms:created>
  <dcterms:modified xsi:type="dcterms:W3CDTF">2025-03-26T10:24:30Z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1041-6.4.0.1897</vt:lpwstr>
  </property>
  <property fmtid="{D5CDD505-2E9C-101B-9397-08002B2CF9AE}" pid="3" name="ContentTypeId">
    <vt:lpwstr>0x010100B53085FB5D0F0A44B99FF087C5386DFA</vt:lpwstr>
  </property>
</Properties>
</file>