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p:sldMasterIdLst>
    <p:sldMasterId id="2147483648" r:id="rId1"/>
  </p:sldMasterIdLst>
  <p:notesMasterIdLst>
    <p:notesMasterId r:id="rId22"/>
  </p:notesMasterIdLst>
  <p:handoutMasterIdLst>
    <p:handoutMasterId r:id="rId23"/>
  </p:handoutMasterIdLst>
  <p:sldIdLst>
    <p:sldId id="425" r:id="rId2"/>
    <p:sldId id="435" r:id="rId3"/>
    <p:sldId id="446" r:id="rId4"/>
    <p:sldId id="426" r:id="rId5"/>
    <p:sldId id="428" r:id="rId6"/>
    <p:sldId id="447" r:id="rId7"/>
    <p:sldId id="436" r:id="rId8"/>
    <p:sldId id="439" r:id="rId9"/>
    <p:sldId id="453" r:id="rId10"/>
    <p:sldId id="440" r:id="rId11"/>
    <p:sldId id="449" r:id="rId12"/>
    <p:sldId id="441" r:id="rId13"/>
    <p:sldId id="448" r:id="rId14"/>
    <p:sldId id="442" r:id="rId15"/>
    <p:sldId id="450" r:id="rId16"/>
    <p:sldId id="444" r:id="rId17"/>
    <p:sldId id="451" r:id="rId18"/>
    <p:sldId id="445" r:id="rId19"/>
    <p:sldId id="452" r:id="rId20"/>
    <p:sldId id="434" r:id="rId21"/>
  </p:sldIdLst>
  <p:sldSz cx="9904413" cy="6858000"/>
  <p:notesSz cx="6735763" cy="9866313"/>
  <p:defaultTextStyle>
    <a:defPPr>
      <a:defRPr lang="ja-JP"/>
    </a:defPPr>
    <a:lvl1pPr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1pPr>
    <a:lvl2pPr marL="4572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2pPr>
    <a:lvl3pPr marL="9144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3pPr>
    <a:lvl4pPr marL="13716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4pPr>
    <a:lvl5pPr marL="18288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5pPr>
    <a:lvl6pPr marL="22860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6pPr>
    <a:lvl7pPr marL="27432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7pPr>
    <a:lvl8pPr marL="32004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8pPr>
    <a:lvl9pPr marL="36576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11">
          <p15:clr>
            <a:srgbClr val="A4A3A4"/>
          </p15:clr>
        </p15:guide>
        <p15:guide id="2" pos="3096">
          <p15:clr>
            <a:srgbClr val="A4A3A4"/>
          </p15:clr>
        </p15:guide>
      </p15:sldGuideLst>
    </p:ext>
    <p:ext uri="{2D200454-40CA-4A62-9FC3-DE9A4176ACB9}">
      <p15:notesGuideLst xmlns:p15="http://schemas.microsoft.com/office/powerpoint/2012/main">
        <p15:guide id="1" orient="horz" pos="3126">
          <p15:clr>
            <a:srgbClr val="A4A3A4"/>
          </p15:clr>
        </p15:guide>
        <p15:guide id="2" pos="210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FFFF99"/>
    <a:srgbClr val="FF7C80"/>
    <a:srgbClr val="CC00FF"/>
    <a:srgbClr val="FFCCCC"/>
    <a:srgbClr val="FF0000"/>
    <a:srgbClr val="000099"/>
    <a:srgbClr val="FFFFCC"/>
    <a:srgbClr val="FFCC66"/>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0AC7D7-FFE1-438D-8C3E-6844875AB7D6}" v="6" dt="2023-03-02T04:18:07.997"/>
    <p1510:client id="{45E1E0D5-440D-987C-16E2-1E6E65BAA507}" v="68" dt="2023-03-02T07:31:21.574"/>
    <p1510:client id="{77522E2C-C9C3-CFED-9A4A-8ED5D3A6B3E0}" v="13" dt="2023-03-02T07:33:36.685"/>
  </p1510:revLst>
</p1510:revInfo>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091" autoAdjust="0"/>
    <p:restoredTop sz="96839" autoAdjust="0"/>
  </p:normalViewPr>
  <p:slideViewPr>
    <p:cSldViewPr>
      <p:cViewPr>
        <p:scale>
          <a:sx n="70" d="100"/>
          <a:sy n="70" d="100"/>
        </p:scale>
        <p:origin x="1506" y="60"/>
      </p:cViewPr>
      <p:guideLst>
        <p:guide orient="horz" pos="2111"/>
        <p:guide pos="309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2" d="100"/>
          <a:sy n="72" d="100"/>
        </p:scale>
        <p:origin x="2947" y="53"/>
      </p:cViewPr>
      <p:guideLst>
        <p:guide orient="horz" pos="3126"/>
        <p:guide pos="210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2919413" cy="493713"/>
          </a:xfrm>
          <a:prstGeom prst="rect">
            <a:avLst/>
          </a:prstGeom>
          <a:noFill/>
          <a:ln w="9525">
            <a:noFill/>
            <a:miter lim="800000"/>
          </a:ln>
          <a:effectLst/>
        </p:spPr>
        <p:txBody>
          <a:bodyPr vert="horz" wrap="square" lIns="90654" tIns="45327" rIns="90654" bIns="45327" numCol="1" anchor="t" anchorCtr="0" compatLnSpc="1"/>
          <a:lstStyle>
            <a:lvl1pPr algn="l" eaLnBrk="0" hangingPunct="0">
              <a:defRPr sz="1200">
                <a:latin typeface="ＭＳ Ｐゴシック" panose="020B0600070205080204" pitchFamily="50" charset="-128"/>
                <a:ea typeface="ＭＳ Ｐゴシック" panose="020B0600070205080204" pitchFamily="50" charset="-128"/>
              </a:defRPr>
            </a:lvl1pPr>
          </a:lstStyle>
          <a:p>
            <a:pPr>
              <a:defRPr/>
            </a:pPr>
            <a:endParaRPr lang="en-US" altLang="ja-JP"/>
          </a:p>
        </p:txBody>
      </p:sp>
      <p:sp>
        <p:nvSpPr>
          <p:cNvPr id="49155" name="Rectangle 3"/>
          <p:cNvSpPr>
            <a:spLocks noGrp="1" noChangeArrowheads="1"/>
          </p:cNvSpPr>
          <p:nvPr>
            <p:ph type="dt" sz="quarter" idx="1"/>
          </p:nvPr>
        </p:nvSpPr>
        <p:spPr bwMode="auto">
          <a:xfrm>
            <a:off x="3814763" y="0"/>
            <a:ext cx="2919412" cy="493713"/>
          </a:xfrm>
          <a:prstGeom prst="rect">
            <a:avLst/>
          </a:prstGeom>
          <a:noFill/>
          <a:ln w="9525">
            <a:noFill/>
            <a:miter lim="800000"/>
          </a:ln>
          <a:effectLst/>
        </p:spPr>
        <p:txBody>
          <a:bodyPr vert="horz" wrap="square" lIns="90654" tIns="45327" rIns="90654" bIns="45327" numCol="1" anchor="t" anchorCtr="0" compatLnSpc="1"/>
          <a:lstStyle>
            <a:lvl1pPr algn="r" eaLnBrk="0" hangingPunct="0">
              <a:defRPr sz="1200">
                <a:latin typeface="ＭＳ Ｐゴシック" panose="020B0600070205080204" pitchFamily="50" charset="-128"/>
                <a:ea typeface="ＭＳ Ｐゴシック" panose="020B0600070205080204" pitchFamily="50" charset="-128"/>
              </a:defRPr>
            </a:lvl1pPr>
          </a:lstStyle>
          <a:p>
            <a:pPr>
              <a:defRPr/>
            </a:pPr>
            <a:fld id="{E86C3D95-AE66-4480-91C8-3FDEB08C89CC}" type="datetimeFigureOut">
              <a:rPr lang="ja-JP" altLang="en-US"/>
              <a:t>2023/3/1</a:t>
            </a:fld>
            <a:endParaRPr lang="en-US" altLang="ja-JP" dirty="0"/>
          </a:p>
        </p:txBody>
      </p:sp>
      <p:sp>
        <p:nvSpPr>
          <p:cNvPr id="49156" name="Rectangle 4"/>
          <p:cNvSpPr>
            <a:spLocks noGrp="1" noChangeArrowheads="1"/>
          </p:cNvSpPr>
          <p:nvPr>
            <p:ph type="ftr" sz="quarter" idx="2"/>
          </p:nvPr>
        </p:nvSpPr>
        <p:spPr bwMode="auto">
          <a:xfrm>
            <a:off x="0" y="9371013"/>
            <a:ext cx="2919413" cy="493712"/>
          </a:xfrm>
          <a:prstGeom prst="rect">
            <a:avLst/>
          </a:prstGeom>
          <a:noFill/>
          <a:ln w="9525">
            <a:noFill/>
            <a:miter lim="800000"/>
          </a:ln>
          <a:effectLst/>
        </p:spPr>
        <p:txBody>
          <a:bodyPr vert="horz" wrap="square" lIns="90654" tIns="45327" rIns="90654" bIns="45327" numCol="1" anchor="b" anchorCtr="0" compatLnSpc="1"/>
          <a:lstStyle>
            <a:lvl1pPr algn="l" eaLnBrk="0" hangingPunct="0">
              <a:defRPr sz="1200">
                <a:latin typeface="ＭＳ Ｐゴシック" panose="020B0600070205080204" pitchFamily="50" charset="-128"/>
                <a:ea typeface="ＭＳ Ｐゴシック" panose="020B0600070205080204" pitchFamily="50" charset="-128"/>
              </a:defRPr>
            </a:lvl1pPr>
          </a:lstStyle>
          <a:p>
            <a:pPr>
              <a:defRPr/>
            </a:pPr>
            <a:endParaRPr lang="en-US" altLang="ja-JP"/>
          </a:p>
        </p:txBody>
      </p:sp>
      <p:sp>
        <p:nvSpPr>
          <p:cNvPr id="49157" name="Rectangle 5"/>
          <p:cNvSpPr>
            <a:spLocks noGrp="1" noChangeArrowheads="1"/>
          </p:cNvSpPr>
          <p:nvPr>
            <p:ph type="sldNum" sz="quarter" idx="3"/>
          </p:nvPr>
        </p:nvSpPr>
        <p:spPr bwMode="auto">
          <a:xfrm>
            <a:off x="3814763" y="9371013"/>
            <a:ext cx="2919412" cy="493712"/>
          </a:xfrm>
          <a:prstGeom prst="rect">
            <a:avLst/>
          </a:prstGeom>
          <a:noFill/>
          <a:ln w="9525">
            <a:noFill/>
            <a:miter lim="800000"/>
          </a:ln>
          <a:effectLst/>
        </p:spPr>
        <p:txBody>
          <a:bodyPr vert="horz" wrap="square" lIns="90654" tIns="45327" rIns="90654" bIns="45327" numCol="1" anchor="b" anchorCtr="0" compatLnSpc="1"/>
          <a:lstStyle>
            <a:lvl1pPr algn="r" eaLnBrk="0" hangingPunct="0">
              <a:defRPr sz="1200"/>
            </a:lvl1pPr>
          </a:lstStyle>
          <a:p>
            <a:fld id="{5E515F5F-7A01-4E0C-881E-7471BC752760}" type="slidenum">
              <a:rPr lang="ja-JP" altLang="en-US"/>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17825" cy="493713"/>
          </a:xfrm>
          <a:prstGeom prst="rect">
            <a:avLst/>
          </a:prstGeom>
          <a:noFill/>
          <a:ln w="9525">
            <a:noFill/>
            <a:miter lim="800000"/>
          </a:ln>
          <a:effectLst/>
        </p:spPr>
        <p:txBody>
          <a:bodyPr vert="horz" wrap="square" lIns="91427" tIns="45711" rIns="91427" bIns="45711" numCol="1" anchor="t" anchorCtr="0" compatLnSpc="1"/>
          <a:lstStyle>
            <a:lvl1pPr algn="l" defTabSz="914400">
              <a:defRPr sz="1200">
                <a:latin typeface="Arial" panose="020B0604020202020204" pitchFamily="34" charset="0"/>
                <a:ea typeface="ＭＳ Ｐゴシック" panose="020B0600070205080204" pitchFamily="50" charset="-128"/>
              </a:defRPr>
            </a:lvl1pPr>
          </a:lstStyle>
          <a:p>
            <a:pPr>
              <a:defRPr/>
            </a:pPr>
            <a:endParaRPr lang="en-US" altLang="ja-JP"/>
          </a:p>
        </p:txBody>
      </p:sp>
      <p:sp>
        <p:nvSpPr>
          <p:cNvPr id="2051" name="Rectangle 3"/>
          <p:cNvSpPr>
            <a:spLocks noGrp="1" noChangeArrowheads="1"/>
          </p:cNvSpPr>
          <p:nvPr>
            <p:ph type="dt" idx="1"/>
          </p:nvPr>
        </p:nvSpPr>
        <p:spPr bwMode="auto">
          <a:xfrm>
            <a:off x="3816350" y="0"/>
            <a:ext cx="2917825" cy="493713"/>
          </a:xfrm>
          <a:prstGeom prst="rect">
            <a:avLst/>
          </a:prstGeom>
          <a:noFill/>
          <a:ln w="9525">
            <a:noFill/>
            <a:miter lim="800000"/>
          </a:ln>
          <a:effectLst/>
        </p:spPr>
        <p:txBody>
          <a:bodyPr vert="horz" wrap="square" lIns="91427" tIns="45711" rIns="91427" bIns="45711" numCol="1" anchor="t" anchorCtr="0" compatLnSpc="1"/>
          <a:lstStyle>
            <a:lvl1pPr algn="r" defTabSz="914400">
              <a:defRPr sz="1200">
                <a:latin typeface="Arial" panose="020B0604020202020204" pitchFamily="34" charset="0"/>
                <a:ea typeface="ＭＳ Ｐゴシック" panose="020B0600070205080204" pitchFamily="50" charset="-128"/>
              </a:defRPr>
            </a:lvl1pPr>
          </a:lstStyle>
          <a:p>
            <a:pPr>
              <a:defRPr/>
            </a:pPr>
            <a:endParaRPr lang="en-US" altLang="ja-JP"/>
          </a:p>
        </p:txBody>
      </p:sp>
      <p:sp>
        <p:nvSpPr>
          <p:cNvPr id="20484" name="Rectangle 4"/>
          <p:cNvSpPr>
            <a:spLocks noGrp="1" noRot="1" noChangeAspect="1" noChangeArrowheads="1"/>
          </p:cNvSpPr>
          <p:nvPr>
            <p:ph type="sldImg" idx="2"/>
          </p:nvPr>
        </p:nvSpPr>
        <p:spPr bwMode="auto">
          <a:xfrm>
            <a:off x="696913" y="741363"/>
            <a:ext cx="5341937" cy="369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053" name="Rectangle 5"/>
          <p:cNvSpPr>
            <a:spLocks noGrp="1" noRot="1" noChangeArrowheads="1"/>
          </p:cNvSpPr>
          <p:nvPr>
            <p:ph type="body" sz="quarter" idx="3"/>
          </p:nvPr>
        </p:nvSpPr>
        <p:spPr bwMode="auto">
          <a:xfrm>
            <a:off x="674688" y="4686300"/>
            <a:ext cx="5386387" cy="4438650"/>
          </a:xfrm>
          <a:prstGeom prst="rect">
            <a:avLst/>
          </a:prstGeom>
          <a:noFill/>
          <a:ln w="9525">
            <a:noFill/>
            <a:miter lim="800000"/>
          </a:ln>
          <a:effectLst/>
        </p:spPr>
        <p:txBody>
          <a:bodyPr vert="horz" wrap="square" lIns="91427" tIns="45711" rIns="91427" bIns="45711" numCol="1" anchor="ctr" anchorCtr="0" compatLnSpc="1"/>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054" name="Rectangle 6"/>
          <p:cNvSpPr>
            <a:spLocks noGrp="1" noChangeArrowheads="1"/>
          </p:cNvSpPr>
          <p:nvPr>
            <p:ph type="ftr" sz="quarter" idx="4"/>
          </p:nvPr>
        </p:nvSpPr>
        <p:spPr bwMode="auto">
          <a:xfrm>
            <a:off x="0" y="9371013"/>
            <a:ext cx="2917825" cy="493712"/>
          </a:xfrm>
          <a:prstGeom prst="rect">
            <a:avLst/>
          </a:prstGeom>
          <a:noFill/>
          <a:ln w="9525">
            <a:noFill/>
            <a:miter lim="800000"/>
          </a:ln>
          <a:effectLst/>
        </p:spPr>
        <p:txBody>
          <a:bodyPr vert="horz" wrap="square" lIns="91427" tIns="45711" rIns="91427" bIns="45711" numCol="1" anchor="b" anchorCtr="0" compatLnSpc="1"/>
          <a:lstStyle>
            <a:lvl1pPr algn="l" defTabSz="914400">
              <a:defRPr sz="1200">
                <a:latin typeface="Arial" panose="020B0604020202020204" pitchFamily="34" charset="0"/>
                <a:ea typeface="ＭＳ Ｐゴシック" panose="020B0600070205080204" pitchFamily="50" charset="-128"/>
              </a:defRPr>
            </a:lvl1pPr>
          </a:lstStyle>
          <a:p>
            <a:pPr>
              <a:defRPr/>
            </a:pPr>
            <a:endParaRPr lang="en-US" altLang="ja-JP"/>
          </a:p>
        </p:txBody>
      </p:sp>
      <p:sp>
        <p:nvSpPr>
          <p:cNvPr id="2055" name="Rectangle 7"/>
          <p:cNvSpPr>
            <a:spLocks noGrp="1" noChangeArrowheads="1"/>
          </p:cNvSpPr>
          <p:nvPr>
            <p:ph type="sldNum" sz="quarter" idx="5"/>
          </p:nvPr>
        </p:nvSpPr>
        <p:spPr bwMode="auto">
          <a:xfrm>
            <a:off x="3816350" y="9371013"/>
            <a:ext cx="2917825" cy="493712"/>
          </a:xfrm>
          <a:prstGeom prst="rect">
            <a:avLst/>
          </a:prstGeom>
          <a:noFill/>
          <a:ln w="9525">
            <a:noFill/>
            <a:miter lim="800000"/>
          </a:ln>
          <a:effectLst/>
        </p:spPr>
        <p:txBody>
          <a:bodyPr vert="horz" wrap="square" lIns="91427" tIns="45711" rIns="91427" bIns="45711" numCol="1" anchor="b" anchorCtr="0" compatLnSpc="1"/>
          <a:lstStyle>
            <a:lvl1pPr algn="r">
              <a:defRPr sz="1200">
                <a:latin typeface="Arial" panose="020B0604020202020204" pitchFamily="34" charset="0"/>
              </a:defRPr>
            </a:lvl1pPr>
          </a:lstStyle>
          <a:p>
            <a:fld id="{F3247970-987B-4266-A45C-22B13C5CBF38}" type="slidenum">
              <a:rPr lang="ja-JP" altLang="en-US"/>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ＭＳ Ｐ明朝" panose="02020600040205080304" pitchFamily="18" charset="-128"/>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ＭＳ Ｐ明朝" panose="02020600040205080304" pitchFamily="18" charset="-128"/>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ＭＳ Ｐ明朝" panose="02020600040205080304" pitchFamily="18" charset="-128"/>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ＭＳ Ｐ明朝" panose="02020600040205080304" pitchFamily="18" charset="-128"/>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A07BC171-D004-4525-A7B0-D108609749A6}" type="slidenum">
              <a:rPr lang="ja-JP" altLang="en-US">
                <a:ea typeface="ＭＳ Ｐゴシック" panose="020B0600070205080204" pitchFamily="50" charset="-128"/>
              </a:rPr>
              <a:t>1</a:t>
            </a:fld>
            <a:endParaRPr lang="en-US" altLang="ja-JP">
              <a:ea typeface="ＭＳ Ｐゴシック" panose="020B0600070205080204" pitchFamily="50" charset="-128"/>
            </a:endParaRPr>
          </a:p>
        </p:txBody>
      </p:sp>
      <p:sp>
        <p:nvSpPr>
          <p:cNvPr id="27651" name="Rectangle 2"/>
          <p:cNvSpPr>
            <a:spLocks noGrp="1" noRot="1" noChangeAspect="1" noChangeArrowheads="1" noTextEdit="1"/>
          </p:cNvSpPr>
          <p:nvPr>
            <p:ph type="sldImg"/>
          </p:nvPr>
        </p:nvSpPr>
        <p:spPr/>
      </p:sp>
      <p:sp>
        <p:nvSpPr>
          <p:cNvPr id="27652" name="Rectangle 3"/>
          <p:cNvSpPr>
            <a:spLocks noGrp="1" noRot="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A07BC171-D004-4525-A7B0-D108609749A6}" type="slidenum">
              <a:rPr lang="ja-JP" altLang="en-US">
                <a:ea typeface="ＭＳ Ｐゴシック" panose="020B0600070205080204" pitchFamily="50" charset="-128"/>
              </a:rPr>
              <a:t>10</a:t>
            </a:fld>
            <a:endParaRPr lang="en-US" altLang="ja-JP">
              <a:ea typeface="ＭＳ Ｐゴシック" panose="020B0600070205080204" pitchFamily="50" charset="-128"/>
            </a:endParaRPr>
          </a:p>
        </p:txBody>
      </p:sp>
      <p:sp>
        <p:nvSpPr>
          <p:cNvPr id="27651" name="Rectangle 2"/>
          <p:cNvSpPr>
            <a:spLocks noGrp="1" noRot="1" noChangeAspect="1" noChangeArrowheads="1" noTextEdit="1"/>
          </p:cNvSpPr>
          <p:nvPr>
            <p:ph type="sldImg"/>
          </p:nvPr>
        </p:nvSpPr>
        <p:spPr/>
      </p:sp>
      <p:sp>
        <p:nvSpPr>
          <p:cNvPr id="27652" name="Rectangle 3"/>
          <p:cNvSpPr>
            <a:spLocks noGrp="1" noRot="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4893094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A07BC171-D004-4525-A7B0-D108609749A6}" type="slidenum">
              <a:rPr lang="ja-JP" altLang="en-US">
                <a:ea typeface="ＭＳ Ｐゴシック" panose="020B0600070205080204" pitchFamily="50" charset="-128"/>
              </a:rPr>
              <a:t>11</a:t>
            </a:fld>
            <a:endParaRPr lang="en-US" altLang="ja-JP">
              <a:ea typeface="ＭＳ Ｐゴシック" panose="020B0600070205080204" pitchFamily="50" charset="-128"/>
            </a:endParaRPr>
          </a:p>
        </p:txBody>
      </p:sp>
      <p:sp>
        <p:nvSpPr>
          <p:cNvPr id="27651" name="Rectangle 2"/>
          <p:cNvSpPr>
            <a:spLocks noGrp="1" noRot="1" noChangeAspect="1" noChangeArrowheads="1" noTextEdit="1"/>
          </p:cNvSpPr>
          <p:nvPr>
            <p:ph type="sldImg"/>
          </p:nvPr>
        </p:nvSpPr>
        <p:spPr/>
      </p:sp>
      <p:sp>
        <p:nvSpPr>
          <p:cNvPr id="27652" name="Rectangle 3"/>
          <p:cNvSpPr>
            <a:spLocks noGrp="1" noRot="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28003304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A07BC171-D004-4525-A7B0-D108609749A6}" type="slidenum">
              <a:rPr lang="ja-JP" altLang="en-US">
                <a:ea typeface="ＭＳ Ｐゴシック" panose="020B0600070205080204" pitchFamily="50" charset="-128"/>
              </a:rPr>
              <a:t>12</a:t>
            </a:fld>
            <a:endParaRPr lang="en-US" altLang="ja-JP">
              <a:ea typeface="ＭＳ Ｐゴシック" panose="020B0600070205080204" pitchFamily="50" charset="-128"/>
            </a:endParaRPr>
          </a:p>
        </p:txBody>
      </p:sp>
      <p:sp>
        <p:nvSpPr>
          <p:cNvPr id="27651" name="Rectangle 2"/>
          <p:cNvSpPr>
            <a:spLocks noGrp="1" noRot="1" noChangeAspect="1" noChangeArrowheads="1" noTextEdit="1"/>
          </p:cNvSpPr>
          <p:nvPr>
            <p:ph type="sldImg"/>
          </p:nvPr>
        </p:nvSpPr>
        <p:spPr/>
      </p:sp>
      <p:sp>
        <p:nvSpPr>
          <p:cNvPr id="27652" name="Rectangle 3"/>
          <p:cNvSpPr>
            <a:spLocks noGrp="1" noRot="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17744692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A07BC171-D004-4525-A7B0-D108609749A6}" type="slidenum">
              <a:rPr lang="ja-JP" altLang="en-US">
                <a:ea typeface="ＭＳ Ｐゴシック" panose="020B0600070205080204" pitchFamily="50" charset="-128"/>
              </a:rPr>
              <a:t>13</a:t>
            </a:fld>
            <a:endParaRPr lang="en-US" altLang="ja-JP">
              <a:ea typeface="ＭＳ Ｐゴシック" panose="020B0600070205080204" pitchFamily="50" charset="-128"/>
            </a:endParaRPr>
          </a:p>
        </p:txBody>
      </p:sp>
      <p:sp>
        <p:nvSpPr>
          <p:cNvPr id="27651" name="Rectangle 2"/>
          <p:cNvSpPr>
            <a:spLocks noGrp="1" noRot="1" noChangeAspect="1" noChangeArrowheads="1" noTextEdit="1"/>
          </p:cNvSpPr>
          <p:nvPr>
            <p:ph type="sldImg"/>
          </p:nvPr>
        </p:nvSpPr>
        <p:spPr/>
      </p:sp>
      <p:sp>
        <p:nvSpPr>
          <p:cNvPr id="27652" name="Rectangle 3"/>
          <p:cNvSpPr>
            <a:spLocks noGrp="1" noRot="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21408187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A07BC171-D004-4525-A7B0-D108609749A6}" type="slidenum">
              <a:rPr lang="ja-JP" altLang="en-US">
                <a:ea typeface="ＭＳ Ｐゴシック" panose="020B0600070205080204" pitchFamily="50" charset="-128"/>
              </a:rPr>
              <a:t>14</a:t>
            </a:fld>
            <a:endParaRPr lang="en-US" altLang="ja-JP">
              <a:ea typeface="ＭＳ Ｐゴシック" panose="020B0600070205080204" pitchFamily="50" charset="-128"/>
            </a:endParaRPr>
          </a:p>
        </p:txBody>
      </p:sp>
      <p:sp>
        <p:nvSpPr>
          <p:cNvPr id="27651" name="Rectangle 2"/>
          <p:cNvSpPr>
            <a:spLocks noGrp="1" noRot="1" noChangeAspect="1" noChangeArrowheads="1" noTextEdit="1"/>
          </p:cNvSpPr>
          <p:nvPr>
            <p:ph type="sldImg"/>
          </p:nvPr>
        </p:nvSpPr>
        <p:spPr/>
      </p:sp>
      <p:sp>
        <p:nvSpPr>
          <p:cNvPr id="27652" name="Rectangle 3"/>
          <p:cNvSpPr>
            <a:spLocks noGrp="1" noRot="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34246180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A07BC171-D004-4525-A7B0-D108609749A6}" type="slidenum">
              <a:rPr lang="ja-JP" altLang="en-US">
                <a:ea typeface="ＭＳ Ｐゴシック" panose="020B0600070205080204" pitchFamily="50" charset="-128"/>
              </a:rPr>
              <a:t>15</a:t>
            </a:fld>
            <a:endParaRPr lang="en-US" altLang="ja-JP">
              <a:ea typeface="ＭＳ Ｐゴシック" panose="020B0600070205080204" pitchFamily="50" charset="-128"/>
            </a:endParaRPr>
          </a:p>
        </p:txBody>
      </p:sp>
      <p:sp>
        <p:nvSpPr>
          <p:cNvPr id="27651" name="Rectangle 2"/>
          <p:cNvSpPr>
            <a:spLocks noGrp="1" noRot="1" noChangeAspect="1" noChangeArrowheads="1" noTextEdit="1"/>
          </p:cNvSpPr>
          <p:nvPr>
            <p:ph type="sldImg"/>
          </p:nvPr>
        </p:nvSpPr>
        <p:spPr/>
      </p:sp>
      <p:sp>
        <p:nvSpPr>
          <p:cNvPr id="27652" name="Rectangle 3"/>
          <p:cNvSpPr>
            <a:spLocks noGrp="1" noRot="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30334287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A07BC171-D004-4525-A7B0-D108609749A6}" type="slidenum">
              <a:rPr lang="ja-JP" altLang="en-US">
                <a:ea typeface="ＭＳ Ｐゴシック" panose="020B0600070205080204" pitchFamily="50" charset="-128"/>
              </a:rPr>
              <a:t>16</a:t>
            </a:fld>
            <a:endParaRPr lang="en-US" altLang="ja-JP">
              <a:ea typeface="ＭＳ Ｐゴシック" panose="020B0600070205080204" pitchFamily="50" charset="-128"/>
            </a:endParaRPr>
          </a:p>
        </p:txBody>
      </p:sp>
      <p:sp>
        <p:nvSpPr>
          <p:cNvPr id="27651" name="Rectangle 2"/>
          <p:cNvSpPr>
            <a:spLocks noGrp="1" noRot="1" noChangeAspect="1" noChangeArrowheads="1" noTextEdit="1"/>
          </p:cNvSpPr>
          <p:nvPr>
            <p:ph type="sldImg"/>
          </p:nvPr>
        </p:nvSpPr>
        <p:spPr/>
      </p:sp>
      <p:sp>
        <p:nvSpPr>
          <p:cNvPr id="27652" name="Rectangle 3"/>
          <p:cNvSpPr>
            <a:spLocks noGrp="1" noRot="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15045854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A07BC171-D004-4525-A7B0-D108609749A6}" type="slidenum">
              <a:rPr lang="ja-JP" altLang="en-US">
                <a:ea typeface="ＭＳ Ｐゴシック" panose="020B0600070205080204" pitchFamily="50" charset="-128"/>
              </a:rPr>
              <a:t>17</a:t>
            </a:fld>
            <a:endParaRPr lang="en-US" altLang="ja-JP">
              <a:ea typeface="ＭＳ Ｐゴシック" panose="020B0600070205080204" pitchFamily="50" charset="-128"/>
            </a:endParaRPr>
          </a:p>
        </p:txBody>
      </p:sp>
      <p:sp>
        <p:nvSpPr>
          <p:cNvPr id="27651" name="Rectangle 2"/>
          <p:cNvSpPr>
            <a:spLocks noGrp="1" noRot="1" noChangeAspect="1" noChangeArrowheads="1" noTextEdit="1"/>
          </p:cNvSpPr>
          <p:nvPr>
            <p:ph type="sldImg"/>
          </p:nvPr>
        </p:nvSpPr>
        <p:spPr/>
      </p:sp>
      <p:sp>
        <p:nvSpPr>
          <p:cNvPr id="27652" name="Rectangle 3"/>
          <p:cNvSpPr>
            <a:spLocks noGrp="1" noRot="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21419486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A07BC171-D004-4525-A7B0-D108609749A6}" type="slidenum">
              <a:rPr lang="ja-JP" altLang="en-US">
                <a:ea typeface="ＭＳ Ｐゴシック" panose="020B0600070205080204" pitchFamily="50" charset="-128"/>
              </a:rPr>
              <a:t>18</a:t>
            </a:fld>
            <a:endParaRPr lang="en-US" altLang="ja-JP">
              <a:ea typeface="ＭＳ Ｐゴシック" panose="020B0600070205080204" pitchFamily="50" charset="-128"/>
            </a:endParaRPr>
          </a:p>
        </p:txBody>
      </p:sp>
      <p:sp>
        <p:nvSpPr>
          <p:cNvPr id="27651" name="Rectangle 2"/>
          <p:cNvSpPr>
            <a:spLocks noGrp="1" noRot="1" noChangeAspect="1" noChangeArrowheads="1" noTextEdit="1"/>
          </p:cNvSpPr>
          <p:nvPr>
            <p:ph type="sldImg"/>
          </p:nvPr>
        </p:nvSpPr>
        <p:spPr/>
      </p:sp>
      <p:sp>
        <p:nvSpPr>
          <p:cNvPr id="27652" name="Rectangle 3"/>
          <p:cNvSpPr>
            <a:spLocks noGrp="1" noRot="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38256329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A07BC171-D004-4525-A7B0-D108609749A6}" type="slidenum">
              <a:rPr lang="ja-JP" altLang="en-US">
                <a:ea typeface="ＭＳ Ｐゴシック" panose="020B0600070205080204" pitchFamily="50" charset="-128"/>
              </a:rPr>
              <a:t>19</a:t>
            </a:fld>
            <a:endParaRPr lang="en-US" altLang="ja-JP">
              <a:ea typeface="ＭＳ Ｐゴシック" panose="020B0600070205080204" pitchFamily="50" charset="-128"/>
            </a:endParaRPr>
          </a:p>
        </p:txBody>
      </p:sp>
      <p:sp>
        <p:nvSpPr>
          <p:cNvPr id="27651" name="Rectangle 2"/>
          <p:cNvSpPr>
            <a:spLocks noGrp="1" noRot="1" noChangeAspect="1" noChangeArrowheads="1" noTextEdit="1"/>
          </p:cNvSpPr>
          <p:nvPr>
            <p:ph type="sldImg"/>
          </p:nvPr>
        </p:nvSpPr>
        <p:spPr/>
      </p:sp>
      <p:sp>
        <p:nvSpPr>
          <p:cNvPr id="27652" name="Rectangle 3"/>
          <p:cNvSpPr>
            <a:spLocks noGrp="1" noRot="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13591438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A07BC171-D004-4525-A7B0-D108609749A6}" type="slidenum">
              <a:rPr lang="ja-JP" altLang="en-US">
                <a:ea typeface="ＭＳ Ｐゴシック" panose="020B0600070205080204" pitchFamily="50" charset="-128"/>
              </a:rPr>
              <a:t>2</a:t>
            </a:fld>
            <a:endParaRPr lang="en-US" altLang="ja-JP">
              <a:ea typeface="ＭＳ Ｐゴシック" panose="020B0600070205080204" pitchFamily="50" charset="-128"/>
            </a:endParaRPr>
          </a:p>
        </p:txBody>
      </p:sp>
      <p:sp>
        <p:nvSpPr>
          <p:cNvPr id="27651" name="Rectangle 2"/>
          <p:cNvSpPr>
            <a:spLocks noGrp="1" noRot="1" noChangeAspect="1" noChangeArrowheads="1" noTextEdit="1"/>
          </p:cNvSpPr>
          <p:nvPr>
            <p:ph type="sldImg"/>
          </p:nvPr>
        </p:nvSpPr>
        <p:spPr/>
      </p:sp>
      <p:sp>
        <p:nvSpPr>
          <p:cNvPr id="27652" name="Rectangle 3"/>
          <p:cNvSpPr>
            <a:spLocks noGrp="1" noRot="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A07BC171-D004-4525-A7B0-D108609749A6}" type="slidenum">
              <a:rPr lang="ja-JP" altLang="en-US">
                <a:ea typeface="ＭＳ Ｐゴシック" panose="020B0600070205080204" pitchFamily="50" charset="-128"/>
              </a:rPr>
              <a:t>20</a:t>
            </a:fld>
            <a:endParaRPr lang="en-US" altLang="ja-JP">
              <a:ea typeface="ＭＳ Ｐゴシック" panose="020B0600070205080204" pitchFamily="50" charset="-128"/>
            </a:endParaRPr>
          </a:p>
        </p:txBody>
      </p:sp>
      <p:sp>
        <p:nvSpPr>
          <p:cNvPr id="27651" name="Rectangle 2"/>
          <p:cNvSpPr>
            <a:spLocks noGrp="1" noRot="1" noChangeAspect="1" noChangeArrowheads="1" noTextEdit="1"/>
          </p:cNvSpPr>
          <p:nvPr>
            <p:ph type="sldImg"/>
          </p:nvPr>
        </p:nvSpPr>
        <p:spPr/>
      </p:sp>
      <p:sp>
        <p:nvSpPr>
          <p:cNvPr id="27652" name="Rectangle 3"/>
          <p:cNvSpPr>
            <a:spLocks noGrp="1" noRot="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A07BC171-D004-4525-A7B0-D108609749A6}" type="slidenum">
              <a:rPr lang="ja-JP" altLang="en-US">
                <a:ea typeface="ＭＳ Ｐゴシック" panose="020B0600070205080204" pitchFamily="50" charset="-128"/>
              </a:rPr>
              <a:t>3</a:t>
            </a:fld>
            <a:endParaRPr lang="en-US" altLang="ja-JP">
              <a:ea typeface="ＭＳ Ｐゴシック" panose="020B0600070205080204" pitchFamily="50" charset="-128"/>
            </a:endParaRPr>
          </a:p>
        </p:txBody>
      </p:sp>
      <p:sp>
        <p:nvSpPr>
          <p:cNvPr id="27651" name="Rectangle 2"/>
          <p:cNvSpPr>
            <a:spLocks noGrp="1" noRot="1" noChangeAspect="1" noChangeArrowheads="1" noTextEdit="1"/>
          </p:cNvSpPr>
          <p:nvPr>
            <p:ph type="sldImg"/>
          </p:nvPr>
        </p:nvSpPr>
        <p:spPr/>
      </p:sp>
      <p:sp>
        <p:nvSpPr>
          <p:cNvPr id="27652" name="Rectangle 3"/>
          <p:cNvSpPr>
            <a:spLocks noGrp="1" noRot="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39334717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A07BC171-D004-4525-A7B0-D108609749A6}" type="slidenum">
              <a:rPr lang="ja-JP" altLang="en-US">
                <a:ea typeface="ＭＳ Ｐゴシック" panose="020B0600070205080204" pitchFamily="50" charset="-128"/>
              </a:rPr>
              <a:t>4</a:t>
            </a:fld>
            <a:endParaRPr lang="en-US" altLang="ja-JP">
              <a:ea typeface="ＭＳ Ｐゴシック" panose="020B0600070205080204" pitchFamily="50" charset="-128"/>
            </a:endParaRPr>
          </a:p>
        </p:txBody>
      </p:sp>
      <p:sp>
        <p:nvSpPr>
          <p:cNvPr id="27651" name="Rectangle 2"/>
          <p:cNvSpPr>
            <a:spLocks noGrp="1" noRot="1" noChangeAspect="1" noChangeArrowheads="1" noTextEdit="1"/>
          </p:cNvSpPr>
          <p:nvPr>
            <p:ph type="sldImg"/>
          </p:nvPr>
        </p:nvSpPr>
        <p:spPr/>
      </p:sp>
      <p:sp>
        <p:nvSpPr>
          <p:cNvPr id="27652" name="Rectangle 3"/>
          <p:cNvSpPr>
            <a:spLocks noGrp="1" noRot="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A07BC171-D004-4525-A7B0-D108609749A6}" type="slidenum">
              <a:rPr lang="ja-JP" altLang="en-US">
                <a:ea typeface="ＭＳ Ｐゴシック" panose="020B0600070205080204" pitchFamily="50" charset="-128"/>
              </a:rPr>
              <a:t>5</a:t>
            </a:fld>
            <a:endParaRPr lang="en-US" altLang="ja-JP">
              <a:ea typeface="ＭＳ Ｐゴシック" panose="020B0600070205080204" pitchFamily="50" charset="-128"/>
            </a:endParaRPr>
          </a:p>
        </p:txBody>
      </p:sp>
      <p:sp>
        <p:nvSpPr>
          <p:cNvPr id="27651" name="Rectangle 2"/>
          <p:cNvSpPr>
            <a:spLocks noGrp="1" noRot="1" noChangeAspect="1" noChangeArrowheads="1" noTextEdit="1"/>
          </p:cNvSpPr>
          <p:nvPr>
            <p:ph type="sldImg"/>
          </p:nvPr>
        </p:nvSpPr>
        <p:spPr/>
      </p:sp>
      <p:sp>
        <p:nvSpPr>
          <p:cNvPr id="27652" name="Rectangle 3"/>
          <p:cNvSpPr>
            <a:spLocks noGrp="1" noRot="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A07BC171-D004-4525-A7B0-D108609749A6}" type="slidenum">
              <a:rPr lang="ja-JP" altLang="en-US">
                <a:ea typeface="ＭＳ Ｐゴシック" panose="020B0600070205080204" pitchFamily="50" charset="-128"/>
              </a:rPr>
              <a:t>6</a:t>
            </a:fld>
            <a:endParaRPr lang="en-US" altLang="ja-JP">
              <a:ea typeface="ＭＳ Ｐゴシック" panose="020B0600070205080204" pitchFamily="50" charset="-128"/>
            </a:endParaRPr>
          </a:p>
        </p:txBody>
      </p:sp>
      <p:sp>
        <p:nvSpPr>
          <p:cNvPr id="27651" name="Rectangle 2"/>
          <p:cNvSpPr>
            <a:spLocks noGrp="1" noRot="1" noChangeAspect="1" noChangeArrowheads="1" noTextEdit="1"/>
          </p:cNvSpPr>
          <p:nvPr>
            <p:ph type="sldImg"/>
          </p:nvPr>
        </p:nvSpPr>
        <p:spPr/>
      </p:sp>
      <p:sp>
        <p:nvSpPr>
          <p:cNvPr id="27652" name="Rectangle 3"/>
          <p:cNvSpPr>
            <a:spLocks noGrp="1" noRot="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11048466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A07BC171-D004-4525-A7B0-D108609749A6}" type="slidenum">
              <a:rPr lang="ja-JP" altLang="en-US">
                <a:ea typeface="ＭＳ Ｐゴシック" panose="020B0600070205080204" pitchFamily="50" charset="-128"/>
              </a:rPr>
              <a:t>7</a:t>
            </a:fld>
            <a:endParaRPr lang="en-US" altLang="ja-JP">
              <a:ea typeface="ＭＳ Ｐゴシック" panose="020B0600070205080204" pitchFamily="50" charset="-128"/>
            </a:endParaRPr>
          </a:p>
        </p:txBody>
      </p:sp>
      <p:sp>
        <p:nvSpPr>
          <p:cNvPr id="27651" name="Rectangle 2"/>
          <p:cNvSpPr>
            <a:spLocks noGrp="1" noRot="1" noChangeAspect="1" noChangeArrowheads="1" noTextEdit="1"/>
          </p:cNvSpPr>
          <p:nvPr>
            <p:ph type="sldImg"/>
          </p:nvPr>
        </p:nvSpPr>
        <p:spPr/>
      </p:sp>
      <p:sp>
        <p:nvSpPr>
          <p:cNvPr id="27652" name="Rectangle 3"/>
          <p:cNvSpPr>
            <a:spLocks noGrp="1" noRot="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10270214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A07BC171-D004-4525-A7B0-D108609749A6}" type="slidenum">
              <a:rPr lang="ja-JP" altLang="en-US">
                <a:ea typeface="ＭＳ Ｐゴシック" panose="020B0600070205080204" pitchFamily="50" charset="-128"/>
              </a:rPr>
              <a:t>8</a:t>
            </a:fld>
            <a:endParaRPr lang="en-US" altLang="ja-JP">
              <a:ea typeface="ＭＳ Ｐゴシック" panose="020B0600070205080204" pitchFamily="50" charset="-128"/>
            </a:endParaRPr>
          </a:p>
        </p:txBody>
      </p:sp>
      <p:sp>
        <p:nvSpPr>
          <p:cNvPr id="27651" name="Rectangle 2"/>
          <p:cNvSpPr>
            <a:spLocks noGrp="1" noRot="1" noChangeAspect="1" noChangeArrowheads="1" noTextEdit="1"/>
          </p:cNvSpPr>
          <p:nvPr>
            <p:ph type="sldImg"/>
          </p:nvPr>
        </p:nvSpPr>
        <p:spPr/>
      </p:sp>
      <p:sp>
        <p:nvSpPr>
          <p:cNvPr id="27652" name="Rectangle 3"/>
          <p:cNvSpPr>
            <a:spLocks noGrp="1" noRot="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4864459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020"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020"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A07BC171-D004-4525-A7B0-D108609749A6}" type="slidenum">
              <a:rPr lang="ja-JP" altLang="en-US">
                <a:ea typeface="ＭＳ Ｐゴシック" panose="020B0600070205080204" pitchFamily="50" charset="-128"/>
              </a:rPr>
              <a:t>9</a:t>
            </a:fld>
            <a:endParaRPr lang="en-US" altLang="ja-JP">
              <a:ea typeface="ＭＳ Ｐゴシック" panose="020B0600070205080204" pitchFamily="50" charset="-128"/>
            </a:endParaRPr>
          </a:p>
        </p:txBody>
      </p:sp>
      <p:sp>
        <p:nvSpPr>
          <p:cNvPr id="27651" name="Rectangle 2"/>
          <p:cNvSpPr>
            <a:spLocks noGrp="1" noRot="1" noChangeAspect="1" noChangeArrowheads="1" noTextEdit="1"/>
          </p:cNvSpPr>
          <p:nvPr>
            <p:ph type="sldImg"/>
          </p:nvPr>
        </p:nvSpPr>
        <p:spPr/>
      </p:sp>
      <p:sp>
        <p:nvSpPr>
          <p:cNvPr id="27652" name="Rectangle 3"/>
          <p:cNvSpPr>
            <a:spLocks noGrp="1" noRot="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371736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95300" y="1600200"/>
            <a:ext cx="8913813" cy="4525963"/>
          </a:xfrm>
          <a:prstGeom prst="rect">
            <a:avLst/>
          </a:prstGeo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 name="タイトル 1"/>
          <p:cNvSpPr>
            <a:spLocks noGrp="1"/>
          </p:cNvSpPr>
          <p:nvPr>
            <p:ph type="title"/>
          </p:nvPr>
        </p:nvSpPr>
        <p:spPr>
          <a:xfrm>
            <a:off x="495300" y="274638"/>
            <a:ext cx="8913813" cy="1143000"/>
          </a:xfrm>
          <a:prstGeom prst="rect">
            <a:avLst/>
          </a:prstGeom>
        </p:spPr>
        <p:txBody>
          <a:bodyPr/>
          <a:lstStyle/>
          <a:p>
            <a:r>
              <a:rPr lang="ja-JP" altLang="en-US"/>
              <a:t>マスタ タイトルの書式設定</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8"/>
            <a:ext cx="2227263" cy="5851525"/>
          </a:xfrm>
          <a:prstGeom prst="rect">
            <a:avLst/>
          </a:prstGeo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38"/>
            <a:ext cx="6534150" cy="5851525"/>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0" y="274638"/>
            <a:ext cx="8913813" cy="5851525"/>
          </a:xfrm>
          <a:prstGeom prst="rect">
            <a:avLst/>
          </a:prstGeo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18512" cy="1362075"/>
          </a:xfrm>
          <a:prstGeom prst="rect">
            <a:avLst/>
          </a:prstGeo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38" y="2906713"/>
            <a:ext cx="8418512"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0"/>
            <a:ext cx="4379913"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7613"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0788"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0788"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p>
            <a:r>
              <a:rPr lang="ja-JP" altLang="en-US"/>
              <a:t>マスタ タイトルの書式設定</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a:prstGeom prst="rect">
            <a:avLst/>
          </a:prstGeo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1913"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2012" cy="566738"/>
          </a:xfrm>
          <a:prstGeom prst="rect">
            <a:avLst/>
          </a:prstGeo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2012"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 3"/>
          <p:cNvSpPr>
            <a:spLocks noGrp="1"/>
          </p:cNvSpPr>
          <p:nvPr>
            <p:ph type="body" sz="half" idx="2"/>
          </p:nvPr>
        </p:nvSpPr>
        <p:spPr>
          <a:xfrm>
            <a:off x="1941513" y="5367338"/>
            <a:ext cx="5942012"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1600200"/>
            <a:ext cx="8913813" cy="4525963"/>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a:off x="0" y="765175"/>
            <a:ext cx="9906000" cy="0"/>
          </a:xfrm>
          <a:prstGeom prst="line">
            <a:avLst/>
          </a:prstGeom>
          <a:noFill/>
          <a:ln w="127000" cmpd="thickThin">
            <a:solidFill>
              <a:srgbClr val="000080"/>
            </a:solidFill>
            <a:round/>
          </a:ln>
          <a:extLst>
            <a:ext uri="{909E8E84-426E-40DD-AFC4-6F175D3DCCD1}">
              <a14:hiddenFill xmlns:a14="http://schemas.microsoft.com/office/drawing/2010/main">
                <a:noFill/>
              </a14:hiddenFill>
            </a:ext>
          </a:extLst>
        </p:spPr>
        <p:txBody>
          <a:bodyPr/>
          <a:lstStyle/>
          <a:p>
            <a:endParaRPr lang="ja-JP" altLang="en-US"/>
          </a:p>
        </p:txBody>
      </p:sp>
      <p:sp>
        <p:nvSpPr>
          <p:cNvPr id="1027" name="Text Box 3"/>
          <p:cNvSpPr txBox="1">
            <a:spLocks noChangeArrowheads="1"/>
          </p:cNvSpPr>
          <p:nvPr userDrawn="1"/>
        </p:nvSpPr>
        <p:spPr bwMode="auto">
          <a:xfrm>
            <a:off x="9404350" y="6540500"/>
            <a:ext cx="504825" cy="307975"/>
          </a:xfrm>
          <a:prstGeom prst="rect">
            <a:avLst/>
          </a:prstGeom>
          <a:noFill/>
          <a:ln>
            <a:noFill/>
          </a:ln>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spcBef>
                <a:spcPct val="50000"/>
              </a:spcBef>
              <a:buFont typeface="Wingdings" panose="05000000000000000000" pitchFamily="2" charset="2"/>
              <a:buNone/>
            </a:pPr>
            <a:fld id="{CBDDFB01-BB9C-4F11-9640-E97680B44605}" type="slidenum">
              <a:rPr lang="ja-JP" altLang="en-US" sz="1400"/>
              <a:t>‹#›</a:t>
            </a:fld>
            <a:endParaRPr lang="en-US" altLang="ja-JP" sz="1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ＭＳ Ｐゴシック" panose="020B0600070205080204" pitchFamily="50" charset="-128"/>
        </a:defRPr>
      </a:lvl2pPr>
      <a:lvl3pPr algn="ctr" rtl="0" eaLnBrk="0" fontAlgn="base" hangingPunct="0">
        <a:spcBef>
          <a:spcPct val="0"/>
        </a:spcBef>
        <a:spcAft>
          <a:spcPct val="0"/>
        </a:spcAft>
        <a:defRPr sz="4400">
          <a:solidFill>
            <a:schemeClr val="tx2"/>
          </a:solidFill>
          <a:latin typeface="Arial" panose="020B0604020202020204" pitchFamily="34" charset="0"/>
          <a:ea typeface="ＭＳ Ｐゴシック" panose="020B0600070205080204" pitchFamily="50" charset="-128"/>
        </a:defRPr>
      </a:lvl3pPr>
      <a:lvl4pPr algn="ctr" rtl="0" eaLnBrk="0" fontAlgn="base" hangingPunct="0">
        <a:spcBef>
          <a:spcPct val="0"/>
        </a:spcBef>
        <a:spcAft>
          <a:spcPct val="0"/>
        </a:spcAft>
        <a:defRPr sz="4400">
          <a:solidFill>
            <a:schemeClr val="tx2"/>
          </a:solidFill>
          <a:latin typeface="Arial" panose="020B0604020202020204" pitchFamily="34" charset="0"/>
          <a:ea typeface="ＭＳ Ｐゴシック" panose="020B0600070205080204" pitchFamily="50" charset="-128"/>
        </a:defRPr>
      </a:lvl4pPr>
      <a:lvl5pPr algn="ctr" rtl="0" eaLnBrk="0" fontAlgn="base" hangingPunct="0">
        <a:spcBef>
          <a:spcPct val="0"/>
        </a:spcBef>
        <a:spcAft>
          <a:spcPct val="0"/>
        </a:spcAft>
        <a:defRPr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oup 75"/>
          <p:cNvGraphicFramePr>
            <a:graphicFrameLocks noGrp="1"/>
          </p:cNvGraphicFramePr>
          <p:nvPr>
            <p:extLst>
              <p:ext uri="{D42A27DB-BD31-4B8C-83A1-F6EECF244321}">
                <p14:modId xmlns:p14="http://schemas.microsoft.com/office/powerpoint/2010/main" val="1740845900"/>
              </p:ext>
            </p:extLst>
          </p:nvPr>
        </p:nvGraphicFramePr>
        <p:xfrm>
          <a:off x="187329" y="992001"/>
          <a:ext cx="9577064" cy="1134666"/>
        </p:xfrm>
        <a:graphic>
          <a:graphicData uri="http://schemas.openxmlformats.org/drawingml/2006/table">
            <a:tbl>
              <a:tblPr>
                <a:tableStyleId>{616DA210-FB5B-4158-B5E0-FEB733F419BA}</a:tableStyleId>
              </a:tblPr>
              <a:tblGrid>
                <a:gridCol w="1728192">
                  <a:extLst>
                    <a:ext uri="{9D8B030D-6E8A-4147-A177-3AD203B41FA5}">
                      <a16:colId xmlns:a16="http://schemas.microsoft.com/office/drawing/2014/main" val="20000"/>
                    </a:ext>
                  </a:extLst>
                </a:gridCol>
                <a:gridCol w="7848872">
                  <a:extLst>
                    <a:ext uri="{9D8B030D-6E8A-4147-A177-3AD203B41FA5}">
                      <a16:colId xmlns:a16="http://schemas.microsoft.com/office/drawing/2014/main" val="20001"/>
                    </a:ext>
                  </a:extLst>
                </a:gridCol>
              </a:tblGrid>
              <a:tr h="504056">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ja-JP" altLang="en-US" sz="1400" u="none" strike="noStrike" cap="none" normalizeH="0" baseline="0" dirty="0">
                          <a:ln>
                            <a:noFill/>
                          </a:ln>
                          <a:effectLst/>
                          <a:latin typeface="HGPｺﾞｼｯｸM" pitchFamily="50" charset="-128"/>
                          <a:ea typeface="HGPｺﾞｼｯｸM" pitchFamily="50" charset="-128"/>
                        </a:rPr>
                        <a:t>事業名：</a:t>
                      </a:r>
                      <a:endPar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endParaRPr>
                    </a:p>
                  </a:txBody>
                  <a:tcPr marT="45701" marB="45701"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endParaRPr>
                    </a:p>
                  </a:txBody>
                  <a:tcPr marT="45701" marB="45701" anchor="ctr" horzOverflow="overflow"/>
                </a:tc>
                <a:extLst>
                  <a:ext uri="{0D108BD9-81ED-4DB2-BD59-A6C34878D82A}">
                    <a16:rowId xmlns:a16="http://schemas.microsoft.com/office/drawing/2014/main" val="10000"/>
                  </a:ext>
                </a:extLst>
              </a:tr>
              <a:tr h="630610">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ja-JP" altLang="en-US" sz="1400" u="none" strike="noStrike" cap="none" normalizeH="0" baseline="0">
                          <a:ln>
                            <a:noFill/>
                          </a:ln>
                          <a:effectLst/>
                          <a:latin typeface="HGPｺﾞｼｯｸM"/>
                          <a:ea typeface="HGPｺﾞｼｯｸM"/>
                        </a:rPr>
                        <a:t>代表</a:t>
                      </a:r>
                      <a:r>
                        <a:rPr lang="ja-JP" altLang="en-US" sz="1400" u="none" strike="noStrike" cap="none" normalizeH="0" baseline="0">
                          <a:ln>
                            <a:noFill/>
                          </a:ln>
                          <a:effectLst/>
                          <a:latin typeface="HGPｺﾞｼｯｸM"/>
                          <a:ea typeface="HGPｺﾞｼｯｸM"/>
                        </a:rPr>
                        <a:t>機関</a:t>
                      </a:r>
                      <a:r>
                        <a:rPr kumimoji="0" lang="ja-JP" altLang="en-US" sz="1400" u="none" strike="noStrike" cap="none" normalizeH="0" baseline="0">
                          <a:ln>
                            <a:noFill/>
                          </a:ln>
                          <a:effectLst/>
                          <a:latin typeface="HGPｺﾞｼｯｸM"/>
                          <a:ea typeface="HGPｺﾞｼｯｸM"/>
                        </a:rPr>
                        <a:t>名：</a:t>
                      </a:r>
                    </a:p>
                  </a:txBody>
                  <a:tcPr marT="45701" marB="45701"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endParaRPr>
                    </a:p>
                  </a:txBody>
                  <a:tcPr marT="45701" marB="45701" anchor="ctr" horzOverflow="overflow"/>
                </a:tc>
                <a:extLst>
                  <a:ext uri="{0D108BD9-81ED-4DB2-BD59-A6C34878D82A}">
                    <a16:rowId xmlns:a16="http://schemas.microsoft.com/office/drawing/2014/main" val="10001"/>
                  </a:ext>
                </a:extLst>
              </a:tr>
            </a:tbl>
          </a:graphicData>
        </a:graphic>
      </p:graphicFrame>
      <p:sp>
        <p:nvSpPr>
          <p:cNvPr id="4" name="Text Box 2"/>
          <p:cNvSpPr txBox="1">
            <a:spLocks noChangeArrowheads="1"/>
          </p:cNvSpPr>
          <p:nvPr/>
        </p:nvSpPr>
        <p:spPr bwMode="auto">
          <a:xfrm>
            <a:off x="21792" y="24593"/>
            <a:ext cx="990441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a:solidFill>
                  <a:srgbClr val="000099"/>
                </a:solidFill>
                <a:latin typeface="HGPｺﾞｼｯｸE"/>
                <a:ea typeface="HGPｺﾞｼｯｸE"/>
              </a:rPr>
              <a:t>　（様式３）　令和４年度第二次補正予算再生・細胞医療・遺伝子治療の社会実装に向けた環境整備事業費補助金　提案書</a:t>
            </a:r>
            <a:endParaRPr lang="en-US" altLang="ja-JP" sz="1800">
              <a:solidFill>
                <a:srgbClr val="000099"/>
              </a:solidFill>
              <a:latin typeface="HGPｺﾞｼｯｸE"/>
              <a:ea typeface="HGPｺﾞｼｯｸE"/>
            </a:endParaRPr>
          </a:p>
        </p:txBody>
      </p:sp>
      <p:sp>
        <p:nvSpPr>
          <p:cNvPr id="5" name="AutoShape 10"/>
          <p:cNvSpPr>
            <a:spLocks noChangeArrowheads="1"/>
          </p:cNvSpPr>
          <p:nvPr/>
        </p:nvSpPr>
        <p:spPr bwMode="auto">
          <a:xfrm>
            <a:off x="8519195" y="382612"/>
            <a:ext cx="1224136" cy="326854"/>
          </a:xfrm>
          <a:prstGeom prst="roundRect">
            <a:avLst>
              <a:gd name="adj" fmla="val 16667"/>
            </a:avLst>
          </a:prstGeom>
          <a:solidFill>
            <a:srgbClr val="FF7C80"/>
          </a:solidFill>
          <a:ln w="19050">
            <a:solidFill>
              <a:schemeClr val="tx1"/>
            </a:solidFill>
            <a:round/>
          </a:ln>
          <a:effectLst>
            <a:outerShdw dist="107763" dir="2700000" algn="ctr" rotWithShape="0">
              <a:schemeClr val="bg2">
                <a:alpha val="50000"/>
              </a:schemeClr>
            </a:outerShdw>
          </a:effectLst>
        </p:spPr>
        <p:txBody>
          <a:bodyPr lIns="91440" tIns="45720" rIns="91440" bIns="45720" anchor="ctr"/>
          <a:lstStyle>
            <a:lvl1pPr indent="85725"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447675" indent="-18288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indent="0" algn="l"/>
            <a:r>
              <a:rPr lang="ja-JP" altLang="en-US" sz="1100" dirty="0"/>
              <a:t>代表機関が記入</a:t>
            </a:r>
          </a:p>
        </p:txBody>
      </p:sp>
      <p:graphicFrame>
        <p:nvGraphicFramePr>
          <p:cNvPr id="7" name="表 6">
            <a:extLst>
              <a:ext uri="{FF2B5EF4-FFF2-40B4-BE49-F238E27FC236}">
                <a16:creationId xmlns:a16="http://schemas.microsoft.com/office/drawing/2014/main" id="{855DCA04-2E92-CAE0-3B73-B6A57BA1FB36}"/>
              </a:ext>
            </a:extLst>
          </p:cNvPr>
          <p:cNvGraphicFramePr>
            <a:graphicFrameLocks noGrp="1"/>
          </p:cNvGraphicFramePr>
          <p:nvPr>
            <p:extLst>
              <p:ext uri="{D42A27DB-BD31-4B8C-83A1-F6EECF244321}">
                <p14:modId xmlns:p14="http://schemas.microsoft.com/office/powerpoint/2010/main" val="3219883698"/>
              </p:ext>
            </p:extLst>
          </p:nvPr>
        </p:nvGraphicFramePr>
        <p:xfrm>
          <a:off x="167163" y="2365506"/>
          <a:ext cx="9577062" cy="3544867"/>
        </p:xfrm>
        <a:graphic>
          <a:graphicData uri="http://schemas.openxmlformats.org/drawingml/2006/table">
            <a:tbl>
              <a:tblPr>
                <a:tableStyleId>{616DA210-FB5B-4158-B5E0-FEB733F419BA}</a:tableStyleId>
              </a:tblPr>
              <a:tblGrid>
                <a:gridCol w="1008112">
                  <a:extLst>
                    <a:ext uri="{9D8B030D-6E8A-4147-A177-3AD203B41FA5}">
                      <a16:colId xmlns:a16="http://schemas.microsoft.com/office/drawing/2014/main" val="2364331924"/>
                    </a:ext>
                  </a:extLst>
                </a:gridCol>
                <a:gridCol w="720079">
                  <a:extLst>
                    <a:ext uri="{9D8B030D-6E8A-4147-A177-3AD203B41FA5}">
                      <a16:colId xmlns:a16="http://schemas.microsoft.com/office/drawing/2014/main" val="852836274"/>
                    </a:ext>
                  </a:extLst>
                </a:gridCol>
                <a:gridCol w="1422510">
                  <a:extLst>
                    <a:ext uri="{9D8B030D-6E8A-4147-A177-3AD203B41FA5}">
                      <a16:colId xmlns:a16="http://schemas.microsoft.com/office/drawing/2014/main" val="3702811011"/>
                    </a:ext>
                  </a:extLst>
                </a:gridCol>
                <a:gridCol w="6426361">
                  <a:extLst>
                    <a:ext uri="{9D8B030D-6E8A-4147-A177-3AD203B41FA5}">
                      <a16:colId xmlns:a16="http://schemas.microsoft.com/office/drawing/2014/main" val="3474552603"/>
                    </a:ext>
                  </a:extLst>
                </a:gridCol>
              </a:tblGrid>
              <a:tr h="343414">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ja-JP" altLang="en-US" sz="1050" b="0" i="0" u="none" strike="noStrike" kern="1200" cap="none" spc="0" normalizeH="0" baseline="0" noProof="0" dirty="0">
                          <a:ln>
                            <a:noFill/>
                          </a:ln>
                          <a:solidFill>
                            <a:srgbClr val="000000"/>
                          </a:solidFill>
                          <a:effectLst/>
                          <a:uLnTx/>
                          <a:uFillTx/>
                          <a:latin typeface="HGPｺﾞｼｯｸM" pitchFamily="50" charset="-128"/>
                          <a:ea typeface="HGPｺﾞｼｯｸM" pitchFamily="50" charset="-128"/>
                          <a:cs typeface="+mn-cs"/>
                        </a:rPr>
                        <a:t>課題１～課題５のいずれかを選択し、ご記入ください</a:t>
                      </a:r>
                      <a:endParaRPr kumimoji="0" lang="en-US" altLang="ja-JP" sz="1050" u="none" strike="noStrike" cap="none" normalizeH="0" baseline="0" dirty="0">
                        <a:ln>
                          <a:noFill/>
                        </a:ln>
                        <a:effectLst/>
                        <a:latin typeface="HGPｺﾞｼｯｸM" pitchFamily="50" charset="-128"/>
                        <a:ea typeface="HGPｺﾞｼｯｸM" pitchFamily="50" charset="-128"/>
                      </a:endParaRPr>
                    </a:p>
                  </a:txBody>
                  <a:tcPr marT="45701" marB="45701" anchor="ctr" horzOverflow="overflow">
                    <a:solidFill>
                      <a:schemeClr val="accent1"/>
                    </a:solidFill>
                  </a:tcPr>
                </a:tc>
                <a:tc hMerge="1">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0" lang="ja-JP" altLang="en-US" sz="1050" u="none" strike="noStrike" cap="none" normalizeH="0" baseline="0" dirty="0">
                        <a:ln>
                          <a:noFill/>
                        </a:ln>
                        <a:effectLst/>
                        <a:latin typeface="HGPｺﾞｼｯｸM" pitchFamily="50" charset="-128"/>
                        <a:ea typeface="HGPｺﾞｼｯｸM" pitchFamily="50" charset="-128"/>
                      </a:endParaRPr>
                    </a:p>
                  </a:txBody>
                  <a:tcPr marT="45701" marB="45701" anchor="ctr" horzOverflow="overflow"/>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ja-JP" altLang="en-US" sz="1050" b="0" i="0" u="none" strike="noStrike" cap="none" normalizeH="0" baseline="0" dirty="0">
                          <a:ln>
                            <a:noFill/>
                          </a:ln>
                          <a:solidFill>
                            <a:schemeClr val="tx1"/>
                          </a:solidFill>
                          <a:effectLst/>
                          <a:latin typeface="HGPｺﾞｼｯｸM" pitchFamily="50" charset="-128"/>
                          <a:ea typeface="HGPｺﾞｼｯｸM" pitchFamily="50" charset="-128"/>
                        </a:rPr>
                        <a:t>課題分担機関名をご記入ください。</a:t>
                      </a:r>
                    </a:p>
                  </a:txBody>
                  <a:tcPr marT="45701" marB="45701" anchor="ctr" horzOverflow="overflow">
                    <a:solidFill>
                      <a:schemeClr val="accent1"/>
                    </a:solidFill>
                  </a:tcPr>
                </a:tc>
                <a:tc hMerge="1">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endParaRPr>
                    </a:p>
                  </a:txBody>
                  <a:tcPr marT="45701" marB="45701" anchor="ctr" horzOverflow="overflow"/>
                </a:tc>
                <a:extLst>
                  <a:ext uri="{0D108BD9-81ED-4DB2-BD59-A6C34878D82A}">
                    <a16:rowId xmlns:a16="http://schemas.microsoft.com/office/drawing/2014/main" val="534227575"/>
                  </a:ext>
                </a:extLst>
              </a:tr>
              <a:tr h="626685">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ja-JP" altLang="en-US" sz="1100" u="none" strike="noStrike" cap="none" normalizeH="0" baseline="0" dirty="0">
                          <a:ln>
                            <a:noFill/>
                          </a:ln>
                          <a:effectLst/>
                          <a:latin typeface="HGPｺﾞｼｯｸM" pitchFamily="50" charset="-128"/>
                          <a:ea typeface="HGPｺﾞｼｯｸM" pitchFamily="50" charset="-128"/>
                        </a:rPr>
                        <a:t>担当課題</a:t>
                      </a:r>
                      <a:endParaRPr kumimoji="0" lang="en-US" altLang="ja-JP" sz="1100" u="none" strike="noStrike" cap="none" normalizeH="0" baseline="0" dirty="0">
                        <a:ln>
                          <a:noFill/>
                        </a:ln>
                        <a:effectLst/>
                        <a:latin typeface="HGPｺﾞｼｯｸM" pitchFamily="50" charset="-128"/>
                        <a:ea typeface="HGPｺﾞｼｯｸM" pitchFamily="50" charset="-128"/>
                      </a:endParaRPr>
                    </a:p>
                  </a:txBody>
                  <a:tcPr marT="45701" marB="45701"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lang="ja-JP" altLang="en-US" sz="1100" i="1" u="none" strike="noStrike" cap="none" normalizeH="0" baseline="0">
                          <a:ln>
                            <a:noFill/>
                          </a:ln>
                          <a:solidFill>
                            <a:srgbClr val="FF0000"/>
                          </a:solidFill>
                          <a:effectLst/>
                          <a:latin typeface="HGPｺﾞｼｯｸM"/>
                          <a:ea typeface="HGPｺﾞｼｯｸM"/>
                        </a:rPr>
                        <a:t>課題１</a:t>
                      </a:r>
                      <a:endParaRPr kumimoji="0" lang="ja-JP" altLang="en-US" sz="1100" i="1" u="none" strike="noStrike" cap="none" normalizeH="0" baseline="0">
                        <a:ln>
                          <a:noFill/>
                        </a:ln>
                        <a:solidFill>
                          <a:srgbClr val="FF0000"/>
                        </a:solidFill>
                        <a:effectLst/>
                        <a:latin typeface="HGPｺﾞｼｯｸM"/>
                        <a:ea typeface="HGPｺﾞｼｯｸM"/>
                      </a:endParaRPr>
                    </a:p>
                  </a:txBody>
                  <a:tcPr marT="45701" marB="45701"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lang="ja-JP" altLang="en-US" sz="1100" b="0" i="0" u="none" strike="noStrike" cap="none" normalizeH="0" baseline="0" dirty="0">
                          <a:ln>
                            <a:noFill/>
                          </a:ln>
                          <a:solidFill>
                            <a:schemeClr val="tx1"/>
                          </a:solidFill>
                          <a:effectLst/>
                          <a:latin typeface="HGPｺﾞｼｯｸM"/>
                          <a:ea typeface="HGPｺﾞｼｯｸM"/>
                        </a:rPr>
                        <a:t>課題</a:t>
                      </a:r>
                      <a:r>
                        <a:rPr kumimoji="0" lang="ja-JP" altLang="en-US" sz="1100" b="0" i="0" u="none" strike="noStrike" cap="none" normalizeH="0" baseline="0" dirty="0">
                          <a:ln>
                            <a:noFill/>
                          </a:ln>
                          <a:solidFill>
                            <a:schemeClr val="tx1"/>
                          </a:solidFill>
                          <a:effectLst/>
                          <a:latin typeface="HGPｺﾞｼｯｸM"/>
                          <a:ea typeface="HGPｺﾞｼｯｸM"/>
                        </a:rPr>
                        <a:t>分担機関①名</a:t>
                      </a:r>
                    </a:p>
                  </a:txBody>
                  <a:tcPr marT="45701" marB="45701"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endParaRPr>
                    </a:p>
                  </a:txBody>
                  <a:tcPr marT="45701" marB="45701" anchor="ctr" horzOverflow="overflow"/>
                </a:tc>
                <a:extLst>
                  <a:ext uri="{0D108BD9-81ED-4DB2-BD59-A6C34878D82A}">
                    <a16:rowId xmlns:a16="http://schemas.microsoft.com/office/drawing/2014/main" val="4113646848"/>
                  </a:ext>
                </a:extLst>
              </a:tr>
              <a:tr h="626685">
                <a:tc>
                  <a:txBody>
                    <a:bodyPr/>
                    <a:lstStyle/>
                    <a:p>
                      <a:pPr marL="0" marR="0" lvl="0" indent="0" algn="l" defTabSz="914400" rtl="0" eaLnBrk="1" fontAlgn="base" latinLnBrk="0" hangingPunct="1">
                        <a:lnSpc>
                          <a:spcPct val="100000"/>
                        </a:lnSpc>
                        <a:spcBef>
                          <a:spcPct val="20000"/>
                        </a:spcBef>
                        <a:spcAft>
                          <a:spcPct val="0"/>
                        </a:spcAft>
                        <a:buClrTx/>
                        <a:buSzTx/>
                        <a:buFontTx/>
                        <a:buNone/>
                        <a:defRPr/>
                      </a:pPr>
                      <a:r>
                        <a:rPr kumimoji="0" lang="ja-JP" altLang="en-US" sz="1100" b="0" i="0" u="none" strike="noStrike" kern="1200" cap="none" spc="0" normalizeH="0" baseline="0" noProof="0" dirty="0">
                          <a:ln>
                            <a:noFill/>
                          </a:ln>
                          <a:solidFill>
                            <a:srgbClr val="000000"/>
                          </a:solidFill>
                          <a:effectLst/>
                          <a:uLnTx/>
                          <a:uFillTx/>
                          <a:latin typeface="HGPｺﾞｼｯｸM" pitchFamily="50" charset="-128"/>
                          <a:ea typeface="HGPｺﾞｼｯｸM" pitchFamily="50" charset="-128"/>
                          <a:cs typeface="+mn-cs"/>
                        </a:rPr>
                        <a:t>担当課題</a:t>
                      </a:r>
                      <a:endParaRPr kumimoji="0" lang="en-US" altLang="ja-JP" sz="1100" b="0" i="0" u="none" strike="noStrike" kern="1200" cap="none" spc="0" normalizeH="0" baseline="0" noProof="0" dirty="0">
                        <a:ln>
                          <a:noFill/>
                        </a:ln>
                        <a:solidFill>
                          <a:srgbClr val="000000"/>
                        </a:solidFill>
                        <a:effectLst/>
                        <a:uLnTx/>
                        <a:uFillTx/>
                        <a:latin typeface="HGPｺﾞｼｯｸM" pitchFamily="50" charset="-128"/>
                        <a:ea typeface="HGPｺﾞｼｯｸM" pitchFamily="50" charset="-128"/>
                        <a:cs typeface="+mn-cs"/>
                      </a:endParaRPr>
                    </a:p>
                  </a:txBody>
                  <a:tcPr marT="45701" marB="45701" anchor="ctr" horzOverflow="overflow"/>
                </a:tc>
                <a:tc>
                  <a:txBody>
                    <a:bodyPr/>
                    <a:lstStyle/>
                    <a:p>
                      <a:pPr marL="0" marR="0" lvl="0" indent="0" algn="ctr" defTabSz="914400">
                        <a:lnSpc>
                          <a:spcPct val="100000"/>
                        </a:lnSpc>
                        <a:spcBef>
                          <a:spcPct val="20000"/>
                        </a:spcBef>
                        <a:spcAft>
                          <a:spcPct val="0"/>
                        </a:spcAft>
                        <a:buNone/>
                        <a:defRPr/>
                      </a:pPr>
                      <a:r>
                        <a:rPr lang="ja-JP" sz="1100" b="0" i="1" u="none" strike="noStrike" kern="1200" cap="none" spc="0" normalizeH="0" baseline="0" noProof="0" dirty="0">
                          <a:ln>
                            <a:noFill/>
                          </a:ln>
                          <a:solidFill>
                            <a:srgbClr val="FF0000"/>
                          </a:solidFill>
                          <a:effectLst/>
                          <a:uLnTx/>
                          <a:uFillTx/>
                          <a:latin typeface="HGPｺﾞｼｯｸM"/>
                          <a:ea typeface="HGPｺﾞｼｯｸM"/>
                        </a:rPr>
                        <a:t>課題</a:t>
                      </a:r>
                      <a:r>
                        <a:rPr lang="ja-JP" altLang="en-US" sz="1100" b="0" i="1" u="none" strike="noStrike" kern="1200" cap="none" spc="0" normalizeH="0" baseline="0" noProof="0" dirty="0">
                          <a:ln>
                            <a:noFill/>
                          </a:ln>
                          <a:solidFill>
                            <a:srgbClr val="FF0000"/>
                          </a:solidFill>
                          <a:effectLst/>
                          <a:uLnTx/>
                          <a:uFillTx/>
                          <a:latin typeface="HGPｺﾞｼｯｸM"/>
                          <a:ea typeface="HGPｺﾞｼｯｸM"/>
                        </a:rPr>
                        <a:t>２</a:t>
                      </a:r>
                    </a:p>
                  </a:txBody>
                  <a:tcPr marT="45701" marB="45701"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lang="ja-JP" altLang="en-US" sz="1100" b="0" i="0" u="none" strike="noStrike" cap="none" normalizeH="0" baseline="0" dirty="0">
                          <a:ln>
                            <a:noFill/>
                          </a:ln>
                          <a:solidFill>
                            <a:schemeClr val="tx1"/>
                          </a:solidFill>
                          <a:effectLst/>
                          <a:latin typeface="HGPｺﾞｼｯｸM"/>
                          <a:ea typeface="HGPｺﾞｼｯｸM"/>
                        </a:rPr>
                        <a:t>課題</a:t>
                      </a:r>
                      <a:r>
                        <a:rPr kumimoji="0" lang="ja-JP" altLang="en-US" sz="1100" b="0" i="0" u="none" strike="noStrike" cap="none" normalizeH="0" baseline="0" dirty="0">
                          <a:ln>
                            <a:noFill/>
                          </a:ln>
                          <a:solidFill>
                            <a:schemeClr val="tx1"/>
                          </a:solidFill>
                          <a:effectLst/>
                          <a:latin typeface="HGPｺﾞｼｯｸM"/>
                          <a:ea typeface="HGPｺﾞｼｯｸM"/>
                        </a:rPr>
                        <a:t>分担機関②名</a:t>
                      </a:r>
                    </a:p>
                  </a:txBody>
                  <a:tcPr marT="45701" marB="45701"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endParaRPr>
                    </a:p>
                  </a:txBody>
                  <a:tcPr marT="45701" marB="45701" anchor="ctr" horzOverflow="overflow"/>
                </a:tc>
                <a:extLst>
                  <a:ext uri="{0D108BD9-81ED-4DB2-BD59-A6C34878D82A}">
                    <a16:rowId xmlns:a16="http://schemas.microsoft.com/office/drawing/2014/main" val="3481400123"/>
                  </a:ext>
                </a:extLst>
              </a:tr>
              <a:tr h="626685">
                <a:tc>
                  <a:txBody>
                    <a:bodyPr/>
                    <a:lstStyle/>
                    <a:p>
                      <a:pPr marL="0" marR="0" lvl="0" indent="0" algn="l" defTabSz="914400" rtl="0" eaLnBrk="1" fontAlgn="base" latinLnBrk="0" hangingPunct="1">
                        <a:lnSpc>
                          <a:spcPct val="100000"/>
                        </a:lnSpc>
                        <a:spcBef>
                          <a:spcPct val="20000"/>
                        </a:spcBef>
                        <a:spcAft>
                          <a:spcPct val="0"/>
                        </a:spcAft>
                        <a:buClrTx/>
                        <a:buSzTx/>
                        <a:buFontTx/>
                        <a:buNone/>
                        <a:defRPr/>
                      </a:pPr>
                      <a:r>
                        <a:rPr kumimoji="0" lang="ja-JP" altLang="en-US" sz="1100" b="0" i="0" u="none" strike="noStrike" kern="1200" cap="none" spc="0" normalizeH="0" baseline="0" noProof="0" dirty="0">
                          <a:ln>
                            <a:noFill/>
                          </a:ln>
                          <a:solidFill>
                            <a:srgbClr val="000000"/>
                          </a:solidFill>
                          <a:effectLst/>
                          <a:uLnTx/>
                          <a:uFillTx/>
                          <a:latin typeface="HGPｺﾞｼｯｸM" pitchFamily="50" charset="-128"/>
                          <a:ea typeface="HGPｺﾞｼｯｸM" pitchFamily="50" charset="-128"/>
                          <a:cs typeface="+mn-cs"/>
                        </a:rPr>
                        <a:t>担当課題</a:t>
                      </a:r>
                      <a:endParaRPr kumimoji="0" lang="en-US" altLang="ja-JP" sz="1100" b="0" i="0" u="none" strike="noStrike" kern="1200" cap="none" spc="0" normalizeH="0" baseline="0" noProof="0" dirty="0">
                        <a:ln>
                          <a:noFill/>
                        </a:ln>
                        <a:solidFill>
                          <a:srgbClr val="000000"/>
                        </a:solidFill>
                        <a:effectLst/>
                        <a:uLnTx/>
                        <a:uFillTx/>
                        <a:latin typeface="HGPｺﾞｼｯｸM" pitchFamily="50" charset="-128"/>
                        <a:ea typeface="HGPｺﾞｼｯｸM" pitchFamily="50" charset="-128"/>
                        <a:cs typeface="+mn-cs"/>
                      </a:endParaRPr>
                    </a:p>
                  </a:txBody>
                  <a:tcPr marT="45701" marB="45701" anchor="ctr" horzOverflow="overflow"/>
                </a:tc>
                <a:tc>
                  <a:txBody>
                    <a:bodyPr/>
                    <a:lstStyle/>
                    <a:p>
                      <a:pPr marL="0" marR="0" lvl="0" indent="0" algn="ctr" defTabSz="914400" rtl="0" eaLnBrk="1" fontAlgn="auto" latinLnBrk="0" hangingPunct="1">
                        <a:lnSpc>
                          <a:spcPct val="100000"/>
                        </a:lnSpc>
                        <a:spcBef>
                          <a:spcPct val="20000"/>
                        </a:spcBef>
                        <a:spcAft>
                          <a:spcPct val="0"/>
                        </a:spcAft>
                        <a:buClrTx/>
                        <a:buSzTx/>
                        <a:buFontTx/>
                        <a:buNone/>
                        <a:tabLst/>
                        <a:defRPr/>
                      </a:pPr>
                      <a:r>
                        <a:rPr kumimoji="1" lang="ja-JP" altLang="ja-JP" sz="1100" b="0" i="1" u="none" strike="noStrike" kern="1200" cap="none" spc="0" normalizeH="0" baseline="0" noProof="0" dirty="0">
                          <a:ln>
                            <a:noFill/>
                          </a:ln>
                          <a:solidFill>
                            <a:srgbClr val="FF0000"/>
                          </a:solidFill>
                          <a:effectLst/>
                          <a:uLnTx/>
                          <a:uFillTx/>
                          <a:latin typeface="HGPｺﾞｼｯｸM"/>
                          <a:ea typeface="HGPｺﾞｼｯｸM"/>
                          <a:cs typeface="+mn-cs"/>
                        </a:rPr>
                        <a:t>課題</a:t>
                      </a:r>
                      <a:r>
                        <a:rPr kumimoji="1" lang="en-US" altLang="ja-JP" sz="1100" b="0" i="1" u="none" strike="noStrike" kern="1200" cap="none" spc="0" normalizeH="0" baseline="0" noProof="0" dirty="0">
                          <a:ln>
                            <a:noFill/>
                          </a:ln>
                          <a:solidFill>
                            <a:srgbClr val="FF0000"/>
                          </a:solidFill>
                          <a:effectLst/>
                          <a:uLnTx/>
                          <a:uFillTx/>
                          <a:latin typeface="HGPｺﾞｼｯｸM"/>
                          <a:ea typeface="HGPｺﾞｼｯｸM"/>
                          <a:cs typeface="+mn-cs"/>
                        </a:rPr>
                        <a:t>3</a:t>
                      </a:r>
                      <a:endParaRPr kumimoji="1" lang="ja-JP" altLang="en-US" sz="1100" b="0" i="1" u="none" strike="noStrike" kern="1200" cap="none" spc="0" normalizeH="0" baseline="0" noProof="0" dirty="0">
                        <a:ln>
                          <a:noFill/>
                        </a:ln>
                        <a:solidFill>
                          <a:srgbClr val="FF0000"/>
                        </a:solidFill>
                        <a:effectLst/>
                        <a:uLnTx/>
                        <a:uFillTx/>
                        <a:latin typeface="HGPｺﾞｼｯｸM"/>
                        <a:ea typeface="HGPｺﾞｼｯｸM"/>
                        <a:cs typeface="+mn-cs"/>
                      </a:endParaRPr>
                    </a:p>
                  </a:txBody>
                  <a:tcPr marT="45701" marB="45701"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lang="ja-JP" altLang="en-US" sz="1100" b="0" i="0" u="none" strike="noStrike" cap="none" normalizeH="0" baseline="0" dirty="0">
                          <a:ln>
                            <a:noFill/>
                          </a:ln>
                          <a:solidFill>
                            <a:schemeClr val="tx1"/>
                          </a:solidFill>
                          <a:effectLst/>
                          <a:latin typeface="HGPｺﾞｼｯｸM"/>
                          <a:ea typeface="HGPｺﾞｼｯｸM"/>
                        </a:rPr>
                        <a:t>課題</a:t>
                      </a:r>
                      <a:r>
                        <a:rPr kumimoji="0" lang="ja-JP" altLang="en-US" sz="1100" b="0" i="0" u="none" strike="noStrike" cap="none" normalizeH="0" baseline="0" dirty="0">
                          <a:ln>
                            <a:noFill/>
                          </a:ln>
                          <a:solidFill>
                            <a:schemeClr val="tx1"/>
                          </a:solidFill>
                          <a:effectLst/>
                          <a:latin typeface="HGPｺﾞｼｯｸM"/>
                          <a:ea typeface="HGPｺﾞｼｯｸM"/>
                        </a:rPr>
                        <a:t>分担機関③名</a:t>
                      </a:r>
                    </a:p>
                  </a:txBody>
                  <a:tcPr marT="45701" marB="45701"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endParaRPr>
                    </a:p>
                  </a:txBody>
                  <a:tcPr marT="45701" marB="45701" anchor="ctr" horzOverflow="overflow"/>
                </a:tc>
                <a:extLst>
                  <a:ext uri="{0D108BD9-81ED-4DB2-BD59-A6C34878D82A}">
                    <a16:rowId xmlns:a16="http://schemas.microsoft.com/office/drawing/2014/main" val="1371975259"/>
                  </a:ext>
                </a:extLst>
              </a:tr>
              <a:tr h="626685">
                <a:tc>
                  <a:txBody>
                    <a:bodyPr/>
                    <a:lstStyle/>
                    <a:p>
                      <a:pPr marL="0" marR="0" lvl="0" indent="0" algn="l" defTabSz="914400" rtl="0" eaLnBrk="1" fontAlgn="base" latinLnBrk="0" hangingPunct="1">
                        <a:lnSpc>
                          <a:spcPct val="100000"/>
                        </a:lnSpc>
                        <a:spcBef>
                          <a:spcPct val="20000"/>
                        </a:spcBef>
                        <a:spcAft>
                          <a:spcPct val="0"/>
                        </a:spcAft>
                        <a:buClrTx/>
                        <a:buSzTx/>
                        <a:buFontTx/>
                        <a:buNone/>
                        <a:defRPr/>
                      </a:pPr>
                      <a:r>
                        <a:rPr kumimoji="0" lang="ja-JP" altLang="en-US" sz="1100" b="0" i="0" u="none" strike="noStrike" kern="1200" cap="none" spc="0" normalizeH="0" baseline="0" noProof="0" dirty="0">
                          <a:ln>
                            <a:noFill/>
                          </a:ln>
                          <a:solidFill>
                            <a:srgbClr val="000000"/>
                          </a:solidFill>
                          <a:effectLst/>
                          <a:uLnTx/>
                          <a:uFillTx/>
                          <a:latin typeface="HGPｺﾞｼｯｸM" pitchFamily="50" charset="-128"/>
                          <a:ea typeface="HGPｺﾞｼｯｸM" pitchFamily="50" charset="-128"/>
                          <a:cs typeface="+mn-cs"/>
                        </a:rPr>
                        <a:t>担当課題</a:t>
                      </a:r>
                      <a:endParaRPr kumimoji="0" lang="en-US" altLang="ja-JP" sz="1100" b="0" i="0" u="none" strike="noStrike" kern="1200" cap="none" spc="0" normalizeH="0" baseline="0" noProof="0" dirty="0">
                        <a:ln>
                          <a:noFill/>
                        </a:ln>
                        <a:solidFill>
                          <a:srgbClr val="000000"/>
                        </a:solidFill>
                        <a:effectLst/>
                        <a:uLnTx/>
                        <a:uFillTx/>
                        <a:latin typeface="HGPｺﾞｼｯｸM" pitchFamily="50" charset="-128"/>
                        <a:ea typeface="HGPｺﾞｼｯｸM" pitchFamily="50" charset="-128"/>
                        <a:cs typeface="+mn-cs"/>
                      </a:endParaRPr>
                    </a:p>
                  </a:txBody>
                  <a:tcPr marT="45701" marB="45701" anchor="ctr" horzOverflow="overflow"/>
                </a:tc>
                <a:tc>
                  <a:txBody>
                    <a:bodyPr/>
                    <a:lstStyle/>
                    <a:p>
                      <a:pPr marL="0" marR="0" lvl="0" indent="0" algn="ctr" defTabSz="914400" rtl="0" eaLnBrk="1" fontAlgn="auto" latinLnBrk="0" hangingPunct="1">
                        <a:lnSpc>
                          <a:spcPct val="100000"/>
                        </a:lnSpc>
                        <a:spcBef>
                          <a:spcPct val="20000"/>
                        </a:spcBef>
                        <a:spcAft>
                          <a:spcPct val="0"/>
                        </a:spcAft>
                        <a:buClrTx/>
                        <a:buSzTx/>
                        <a:buFontTx/>
                        <a:buNone/>
                        <a:tabLst/>
                        <a:defRPr/>
                      </a:pPr>
                      <a:r>
                        <a:rPr kumimoji="1" lang="ja-JP" altLang="ja-JP" sz="1100" b="0" i="1" u="none" strike="noStrike" kern="1200" cap="none" spc="0" normalizeH="0" baseline="0" noProof="0" dirty="0">
                          <a:ln>
                            <a:noFill/>
                          </a:ln>
                          <a:solidFill>
                            <a:srgbClr val="FF0000"/>
                          </a:solidFill>
                          <a:effectLst/>
                          <a:uLnTx/>
                          <a:uFillTx/>
                          <a:latin typeface="HGPｺﾞｼｯｸM"/>
                          <a:ea typeface="HGPｺﾞｼｯｸM"/>
                          <a:cs typeface="+mn-cs"/>
                        </a:rPr>
                        <a:t>課題</a:t>
                      </a:r>
                      <a:r>
                        <a:rPr kumimoji="1" lang="ja-JP" altLang="en-US" sz="1100" b="0" i="1" u="none" strike="noStrike" kern="1200" cap="none" spc="0" normalizeH="0" baseline="0" noProof="0" dirty="0">
                          <a:ln>
                            <a:noFill/>
                          </a:ln>
                          <a:solidFill>
                            <a:srgbClr val="FF0000"/>
                          </a:solidFill>
                          <a:effectLst/>
                          <a:uLnTx/>
                          <a:uFillTx/>
                          <a:latin typeface="HGPｺﾞｼｯｸM"/>
                          <a:ea typeface="HGPｺﾞｼｯｸM"/>
                          <a:cs typeface="+mn-cs"/>
                        </a:rPr>
                        <a:t>〇</a:t>
                      </a:r>
                    </a:p>
                  </a:txBody>
                  <a:tcPr marT="45701" marB="45701"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defRPr/>
                      </a:pPr>
                      <a:r>
                        <a:rPr lang="ja-JP" altLang="en-US" sz="1100" b="0" i="0" u="none" strike="noStrike" kern="1200" cap="none" spc="0" normalizeH="0" baseline="0" noProof="0" dirty="0">
                          <a:ln>
                            <a:noFill/>
                          </a:ln>
                          <a:solidFill>
                            <a:srgbClr val="000000"/>
                          </a:solidFill>
                          <a:effectLst/>
                          <a:uLnTx/>
                          <a:uFillTx/>
                          <a:latin typeface="HGPｺﾞｼｯｸM"/>
                          <a:ea typeface="HGPｺﾞｼｯｸM"/>
                          <a:cs typeface="+mn-cs"/>
                        </a:rPr>
                        <a:t>課題</a:t>
                      </a:r>
                      <a:r>
                        <a:rPr kumimoji="0" lang="ja-JP" altLang="en-US" sz="1100" b="0" i="0" u="none" strike="noStrike" kern="1200" cap="none" spc="0" normalizeH="0" baseline="0" noProof="0" dirty="0">
                          <a:ln>
                            <a:noFill/>
                          </a:ln>
                          <a:solidFill>
                            <a:srgbClr val="000000"/>
                          </a:solidFill>
                          <a:effectLst/>
                          <a:uLnTx/>
                          <a:uFillTx/>
                          <a:latin typeface="HGPｺﾞｼｯｸM"/>
                          <a:ea typeface="HGPｺﾞｼｯｸM"/>
                          <a:cs typeface="+mn-cs"/>
                        </a:rPr>
                        <a:t>分担機関④名</a:t>
                      </a:r>
                    </a:p>
                  </a:txBody>
                  <a:tcPr marT="45701" marB="45701" anchor="ctr" horzOverflow="overflow"/>
                </a:tc>
                <a:tc>
                  <a:txBody>
                    <a:bodyPr/>
                    <a:lstStyle/>
                    <a:p>
                      <a:pPr marL="265430" marR="0" lvl="0" indent="-265430" algn="l" defTabSz="914400" rtl="0" eaLnBrk="1" fontAlgn="base" latinLnBrk="0" hangingPunct="1">
                        <a:lnSpc>
                          <a:spcPct val="100000"/>
                        </a:lnSpc>
                        <a:spcBef>
                          <a:spcPct val="20000"/>
                        </a:spcBef>
                        <a:spcAft>
                          <a:spcPct val="0"/>
                        </a:spcAft>
                        <a:buClrTx/>
                        <a:buSzTx/>
                        <a:buFontTx/>
                        <a:buNone/>
                      </a:pPr>
                      <a:endParaRPr kumimoji="0" lang="ja-JP" altLang="en-US" sz="1100" b="0" i="0" u="none" strike="noStrike" kern="1200" cap="none" normalizeH="0" baseline="0" dirty="0">
                        <a:ln>
                          <a:noFill/>
                        </a:ln>
                        <a:solidFill>
                          <a:schemeClr val="tx1"/>
                        </a:solidFill>
                        <a:effectLst/>
                        <a:latin typeface="HGPｺﾞｼｯｸM" pitchFamily="50" charset="-128"/>
                        <a:ea typeface="HGPｺﾞｼｯｸM" pitchFamily="50" charset="-128"/>
                        <a:cs typeface="+mn-cs"/>
                      </a:endParaRPr>
                    </a:p>
                  </a:txBody>
                  <a:tcPr marT="45701" marB="45701" anchor="ctr" horzOverflow="overflow"/>
                </a:tc>
                <a:extLst>
                  <a:ext uri="{0D108BD9-81ED-4DB2-BD59-A6C34878D82A}">
                    <a16:rowId xmlns:a16="http://schemas.microsoft.com/office/drawing/2014/main" val="1147436538"/>
                  </a:ext>
                </a:extLst>
              </a:tr>
              <a:tr h="626685">
                <a:tc>
                  <a:txBody>
                    <a:bodyPr/>
                    <a:lstStyle/>
                    <a:p>
                      <a:pPr marL="0" marR="0" lvl="0" indent="0" algn="l" defTabSz="914400" rtl="0" eaLnBrk="1" fontAlgn="base" latinLnBrk="0" hangingPunct="1">
                        <a:lnSpc>
                          <a:spcPct val="100000"/>
                        </a:lnSpc>
                        <a:spcBef>
                          <a:spcPct val="20000"/>
                        </a:spcBef>
                        <a:spcAft>
                          <a:spcPct val="0"/>
                        </a:spcAft>
                        <a:buClrTx/>
                        <a:buSzTx/>
                        <a:buFontTx/>
                        <a:buNone/>
                        <a:defRPr/>
                      </a:pPr>
                      <a:r>
                        <a:rPr kumimoji="0" lang="ja-JP" altLang="en-US" sz="1100" b="0" i="0" u="none" strike="noStrike" kern="1200" cap="none" spc="0" normalizeH="0" baseline="0" noProof="0" dirty="0">
                          <a:ln>
                            <a:noFill/>
                          </a:ln>
                          <a:solidFill>
                            <a:srgbClr val="000000"/>
                          </a:solidFill>
                          <a:effectLst/>
                          <a:uLnTx/>
                          <a:uFillTx/>
                          <a:latin typeface="HGPｺﾞｼｯｸM" pitchFamily="50" charset="-128"/>
                          <a:ea typeface="HGPｺﾞｼｯｸM" pitchFamily="50" charset="-128"/>
                          <a:cs typeface="+mn-cs"/>
                        </a:rPr>
                        <a:t>担当課題</a:t>
                      </a:r>
                      <a:endParaRPr kumimoji="0" lang="en-US" altLang="ja-JP" sz="1100" b="0" i="0" u="none" strike="noStrike" kern="1200" cap="none" spc="0" normalizeH="0" baseline="0" noProof="0" dirty="0">
                        <a:ln>
                          <a:noFill/>
                        </a:ln>
                        <a:solidFill>
                          <a:srgbClr val="000000"/>
                        </a:solidFill>
                        <a:effectLst/>
                        <a:uLnTx/>
                        <a:uFillTx/>
                        <a:latin typeface="HGPｺﾞｼｯｸM" pitchFamily="50" charset="-128"/>
                        <a:ea typeface="HGPｺﾞｼｯｸM" pitchFamily="50" charset="-128"/>
                        <a:cs typeface="+mn-cs"/>
                      </a:endParaRPr>
                    </a:p>
                  </a:txBody>
                  <a:tcPr marT="45701" marB="45701" anchor="ctr" horzOverflow="overflow"/>
                </a:tc>
                <a:tc>
                  <a:txBody>
                    <a:bodyPr/>
                    <a:lstStyle/>
                    <a:p>
                      <a:pPr marL="0" marR="0" lvl="0" indent="0" algn="ctr" defTabSz="914400" rtl="0" eaLnBrk="1" fontAlgn="auto" latinLnBrk="0" hangingPunct="1">
                        <a:lnSpc>
                          <a:spcPct val="100000"/>
                        </a:lnSpc>
                        <a:spcBef>
                          <a:spcPct val="20000"/>
                        </a:spcBef>
                        <a:spcAft>
                          <a:spcPct val="0"/>
                        </a:spcAft>
                        <a:buClrTx/>
                        <a:buSzTx/>
                        <a:buFontTx/>
                        <a:buNone/>
                        <a:tabLst/>
                        <a:defRPr/>
                      </a:pPr>
                      <a:r>
                        <a:rPr kumimoji="1" lang="ja-JP" altLang="ja-JP" sz="1100" b="0" i="1" u="none" strike="noStrike" kern="1200" cap="none" spc="0" normalizeH="0" baseline="0" noProof="0" dirty="0">
                          <a:ln>
                            <a:noFill/>
                          </a:ln>
                          <a:solidFill>
                            <a:srgbClr val="FF0000"/>
                          </a:solidFill>
                          <a:effectLst/>
                          <a:uLnTx/>
                          <a:uFillTx/>
                          <a:latin typeface="HGPｺﾞｼｯｸM"/>
                          <a:ea typeface="HGPｺﾞｼｯｸM"/>
                          <a:cs typeface="+mn-cs"/>
                        </a:rPr>
                        <a:t>課題</a:t>
                      </a:r>
                      <a:r>
                        <a:rPr kumimoji="1" lang="ja-JP" altLang="en-US" sz="1100" b="0" i="1" u="none" strike="noStrike" kern="1200" cap="none" spc="0" normalizeH="0" baseline="0" noProof="0" dirty="0">
                          <a:ln>
                            <a:noFill/>
                          </a:ln>
                          <a:solidFill>
                            <a:srgbClr val="FF0000"/>
                          </a:solidFill>
                          <a:effectLst/>
                          <a:uLnTx/>
                          <a:uFillTx/>
                          <a:latin typeface="HGPｺﾞｼｯｸM"/>
                          <a:ea typeface="HGPｺﾞｼｯｸM"/>
                          <a:cs typeface="+mn-cs"/>
                        </a:rPr>
                        <a:t>〇</a:t>
                      </a:r>
                    </a:p>
                  </a:txBody>
                  <a:tcPr marT="45701" marB="45701"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defRPr/>
                      </a:pPr>
                      <a:r>
                        <a:rPr lang="ja-JP" altLang="en-US" sz="1100" b="0" i="0" u="none" strike="noStrike" kern="1200" cap="none" spc="0" normalizeH="0" baseline="0" noProof="0" dirty="0">
                          <a:ln>
                            <a:noFill/>
                          </a:ln>
                          <a:solidFill>
                            <a:srgbClr val="000000"/>
                          </a:solidFill>
                          <a:effectLst/>
                          <a:uLnTx/>
                          <a:uFillTx/>
                          <a:latin typeface="HGPｺﾞｼｯｸM"/>
                          <a:ea typeface="HGPｺﾞｼｯｸM"/>
                          <a:cs typeface="+mn-cs"/>
                        </a:rPr>
                        <a:t>課題</a:t>
                      </a:r>
                      <a:r>
                        <a:rPr kumimoji="0" lang="ja-JP" altLang="en-US" sz="1100" b="0" i="0" u="none" strike="noStrike" kern="1200" cap="none" spc="0" normalizeH="0" baseline="0" noProof="0" dirty="0">
                          <a:ln>
                            <a:noFill/>
                          </a:ln>
                          <a:solidFill>
                            <a:srgbClr val="000000"/>
                          </a:solidFill>
                          <a:effectLst/>
                          <a:uLnTx/>
                          <a:uFillTx/>
                          <a:latin typeface="HGPｺﾞｼｯｸM"/>
                          <a:ea typeface="HGPｺﾞｼｯｸM"/>
                          <a:cs typeface="+mn-cs"/>
                        </a:rPr>
                        <a:t>分担機関⑤名</a:t>
                      </a:r>
                    </a:p>
                  </a:txBody>
                  <a:tcPr marT="45701" marB="45701" anchor="ctr" horzOverflow="overflow"/>
                </a:tc>
                <a:tc>
                  <a:txBody>
                    <a:bodyPr/>
                    <a:lstStyle/>
                    <a:p>
                      <a:pPr marL="265430" marR="0" lvl="0" indent="-265430" algn="l" defTabSz="914400" rtl="0" eaLnBrk="1" fontAlgn="base" latinLnBrk="0" hangingPunct="1">
                        <a:lnSpc>
                          <a:spcPct val="100000"/>
                        </a:lnSpc>
                        <a:spcBef>
                          <a:spcPct val="20000"/>
                        </a:spcBef>
                        <a:spcAft>
                          <a:spcPct val="0"/>
                        </a:spcAft>
                        <a:buClrTx/>
                        <a:buSzTx/>
                        <a:buFontTx/>
                        <a:buNone/>
                      </a:pPr>
                      <a:endParaRPr kumimoji="0" lang="ja-JP" altLang="en-US" sz="1100" b="0" i="0" u="none" strike="noStrike" kern="1200" cap="none" normalizeH="0" baseline="0" dirty="0">
                        <a:ln>
                          <a:noFill/>
                        </a:ln>
                        <a:solidFill>
                          <a:schemeClr val="tx1"/>
                        </a:solidFill>
                        <a:effectLst/>
                        <a:latin typeface="HGPｺﾞｼｯｸM" pitchFamily="50" charset="-128"/>
                        <a:ea typeface="HGPｺﾞｼｯｸM" pitchFamily="50" charset="-128"/>
                        <a:cs typeface="+mn-cs"/>
                      </a:endParaRPr>
                    </a:p>
                  </a:txBody>
                  <a:tcPr marT="45701" marB="45701" anchor="ctr" horzOverflow="overflow"/>
                </a:tc>
                <a:extLst>
                  <a:ext uri="{0D108BD9-81ED-4DB2-BD59-A6C34878D82A}">
                    <a16:rowId xmlns:a16="http://schemas.microsoft.com/office/drawing/2014/main" val="2619183150"/>
                  </a:ext>
                </a:extLst>
              </a:tr>
            </a:tbl>
          </a:graphicData>
        </a:graphic>
      </p:graphicFrame>
      <p:sp>
        <p:nvSpPr>
          <p:cNvPr id="2" name="AutoShape 10"/>
          <p:cNvSpPr>
            <a:spLocks noChangeArrowheads="1"/>
          </p:cNvSpPr>
          <p:nvPr/>
        </p:nvSpPr>
        <p:spPr bwMode="auto">
          <a:xfrm>
            <a:off x="3512046" y="3476762"/>
            <a:ext cx="5445760" cy="2787610"/>
          </a:xfrm>
          <a:prstGeom prst="roundRect">
            <a:avLst>
              <a:gd name="adj" fmla="val 16667"/>
            </a:avLst>
          </a:prstGeom>
          <a:solidFill>
            <a:srgbClr val="FFFF99"/>
          </a:solidFill>
          <a:ln w="19050">
            <a:solidFill>
              <a:schemeClr val="tx1"/>
            </a:solidFill>
            <a:round/>
          </a:ln>
          <a:effectLst>
            <a:outerShdw dist="107763" dir="2700000" algn="ctr" rotWithShape="0">
              <a:schemeClr val="bg2">
                <a:alpha val="50000"/>
              </a:schemeClr>
            </a:outerShdw>
          </a:effectLst>
        </p:spPr>
        <p:txBody>
          <a:bodyPr lIns="91440" tIns="45720" rIns="91440" bIns="45720" anchor="ctr"/>
          <a:lstStyle>
            <a:lvl1pPr indent="85725"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447675" indent="-18288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171450" indent="-171450" algn="l" eaLnBrk="1" hangingPunct="1">
              <a:buFont typeface="Wingdings" panose="05000000000000000000" pitchFamily="2" charset="2"/>
              <a:buChar char="ü"/>
            </a:pPr>
            <a:r>
              <a:rPr lang="ja-JP" altLang="en-US" sz="1200" dirty="0">
                <a:latin typeface="ＭＳ Ｐゴシック"/>
                <a:ea typeface="ＭＳ Ｐゴシック"/>
              </a:rPr>
              <a:t>吹き出し</a:t>
            </a:r>
            <a:r>
              <a:rPr lang="ja-JP" altLang="en-US" sz="1200" dirty="0">
                <a:solidFill>
                  <a:srgbClr val="000000"/>
                </a:solidFill>
                <a:latin typeface="ＭＳ Ｐゴシック"/>
                <a:ea typeface="ＭＳ Ｐゴシック"/>
              </a:rPr>
              <a:t>及び</a:t>
            </a:r>
            <a:r>
              <a:rPr lang="ja-JP" altLang="en-US" sz="1200" i="1" dirty="0">
                <a:solidFill>
                  <a:srgbClr val="FF0000"/>
                </a:solidFill>
                <a:latin typeface="ＭＳ Ｐゴシック"/>
                <a:ea typeface="ＭＳ Ｐゴシック"/>
              </a:rPr>
              <a:t>赤字（イタリック）</a:t>
            </a:r>
            <a:r>
              <a:rPr lang="ja-JP" sz="1200" dirty="0">
                <a:latin typeface="MS PGothic"/>
                <a:ea typeface="MS PGothic"/>
              </a:rPr>
              <a:t>は</a:t>
            </a:r>
            <a:r>
              <a:rPr lang="ja-JP" altLang="en-US" sz="1200" dirty="0">
                <a:latin typeface="ＭＳ Ｐゴシック"/>
                <a:ea typeface="ＭＳ Ｐゴシック"/>
              </a:rPr>
              <a:t>、事務局による記載方法、記載内容の留意点です。提出時には消してください。</a:t>
            </a:r>
            <a:endParaRPr lang="en-US" altLang="ja-JP" sz="1200" dirty="0">
              <a:latin typeface="ＭＳ Ｐゴシック"/>
              <a:ea typeface="ＭＳ Ｐゴシック"/>
            </a:endParaRPr>
          </a:p>
          <a:p>
            <a:pPr marL="171450" indent="-171450" algn="l" eaLnBrk="1" hangingPunct="1">
              <a:buFont typeface="Wingdings" panose="05000000000000000000" pitchFamily="2" charset="2"/>
              <a:buChar char="ü"/>
            </a:pPr>
            <a:r>
              <a:rPr lang="ja-JP" altLang="en-US" sz="1200" dirty="0">
                <a:latin typeface="ＭＳ Ｐゴシック"/>
                <a:ea typeface="ＭＳ Ｐゴシック"/>
              </a:rPr>
              <a:t>提案書は、</a:t>
            </a:r>
            <a:r>
              <a:rPr lang="en-US" altLang="ja-JP" sz="1200" dirty="0">
                <a:latin typeface="ＭＳ Ｐゴシック"/>
                <a:ea typeface="ＭＳ Ｐゴシック"/>
              </a:rPr>
              <a:t>Microsoft </a:t>
            </a:r>
            <a:r>
              <a:rPr lang="en-US" altLang="ja-JP" sz="1200" dirty="0" err="1">
                <a:latin typeface="ＭＳ Ｐゴシック"/>
                <a:ea typeface="ＭＳ Ｐゴシック"/>
              </a:rPr>
              <a:t>Powerpoint</a:t>
            </a:r>
            <a:r>
              <a:rPr lang="ja-JP" altLang="en-US" sz="1200" dirty="0">
                <a:latin typeface="ＭＳ Ｐゴシック"/>
                <a:ea typeface="ＭＳ Ｐゴシック"/>
              </a:rPr>
              <a:t>等</a:t>
            </a:r>
            <a:r>
              <a:rPr lang="en-US" altLang="ja-JP" sz="1200" dirty="0">
                <a:latin typeface="ＭＳ Ｐゴシック"/>
                <a:ea typeface="ＭＳ Ｐゴシック"/>
              </a:rPr>
              <a:t>Office</a:t>
            </a:r>
            <a:r>
              <a:rPr lang="ja-JP" altLang="en-US" sz="1200" dirty="0">
                <a:latin typeface="ＭＳ Ｐゴシック"/>
                <a:ea typeface="ＭＳ Ｐゴシック"/>
              </a:rPr>
              <a:t>ソフトで作成してください。</a:t>
            </a:r>
            <a:endParaRPr lang="en-US" altLang="ja-JP" sz="1200" dirty="0">
              <a:latin typeface="ＭＳ Ｐゴシック"/>
              <a:ea typeface="ＭＳ Ｐゴシック"/>
            </a:endParaRPr>
          </a:p>
          <a:p>
            <a:pPr marL="171450" indent="-171450" algn="l" eaLnBrk="1" hangingPunct="1">
              <a:buFont typeface="Wingdings" panose="05000000000000000000" pitchFamily="2" charset="2"/>
              <a:buChar char="ü"/>
            </a:pPr>
            <a:r>
              <a:rPr lang="ja-JP" altLang="en-US" sz="1200" dirty="0"/>
              <a:t>提案書は、</a:t>
            </a:r>
            <a:r>
              <a:rPr lang="en-US" altLang="ja-JP" sz="1200" dirty="0"/>
              <a:t>12</a:t>
            </a:r>
            <a:r>
              <a:rPr lang="ja-JP" altLang="en-US" sz="1200" dirty="0"/>
              <a:t>ポイント以上の文字を用いて、見やすい形で記載ください。</a:t>
            </a:r>
            <a:r>
              <a:rPr lang="en-US" altLang="ja-JP" sz="1200" dirty="0"/>
              <a:t>1</a:t>
            </a:r>
            <a:r>
              <a:rPr lang="ja-JP" altLang="en-US" sz="1200" dirty="0"/>
              <a:t>頁</a:t>
            </a:r>
            <a:r>
              <a:rPr lang="en-US" altLang="ja-JP" sz="1200" dirty="0"/>
              <a:t>30</a:t>
            </a:r>
            <a:r>
              <a:rPr lang="ja-JP" altLang="en-US" sz="1200" dirty="0"/>
              <a:t>行を超えない記載としてください。</a:t>
            </a:r>
          </a:p>
          <a:p>
            <a:pPr marL="171450" indent="-171450" algn="l" eaLnBrk="1" hangingPunct="1">
              <a:buFont typeface="Wingdings" panose="05000000000000000000" pitchFamily="2" charset="2"/>
              <a:buChar char="ü"/>
            </a:pPr>
            <a:r>
              <a:rPr lang="ja-JP" altLang="en-US" sz="1200" dirty="0"/>
              <a:t>スライドタイトルは原則変更しないでください。</a:t>
            </a:r>
          </a:p>
          <a:p>
            <a:pPr marL="171450" indent="-171450" algn="l" eaLnBrk="1" hangingPunct="1">
              <a:buFont typeface="Wingdings" panose="05000000000000000000" pitchFamily="2" charset="2"/>
              <a:buChar char="ü"/>
            </a:pPr>
            <a:r>
              <a:rPr lang="ja-JP" altLang="en-US" sz="1200" dirty="0"/>
              <a:t>各タイトルについて、内容が</a:t>
            </a:r>
            <a:r>
              <a:rPr lang="en-US" altLang="ja-JP" sz="1200" dirty="0"/>
              <a:t>1</a:t>
            </a:r>
            <a:r>
              <a:rPr lang="ja-JP" altLang="en-US" sz="1200" dirty="0"/>
              <a:t>頁以上にわたる場合にはタイトルを変更せずに、応募者にて頁を増やして記載ください。</a:t>
            </a:r>
            <a:endParaRPr lang="en-US" altLang="ja-JP" sz="1200" dirty="0"/>
          </a:p>
          <a:p>
            <a:pPr marL="171450" indent="-171450" algn="l" eaLnBrk="1" hangingPunct="1">
              <a:buFont typeface="Wingdings" panose="05000000000000000000" pitchFamily="2" charset="2"/>
              <a:buChar char="ü"/>
            </a:pPr>
            <a:r>
              <a:rPr lang="ja-JP" altLang="en-US" sz="1200" dirty="0"/>
              <a:t>必要に応じ、図表等を用いてわかりやすく記載してください。</a:t>
            </a:r>
          </a:p>
          <a:p>
            <a:pPr marL="171450" indent="-171450" algn="l" eaLnBrk="1" hangingPunct="1">
              <a:buFont typeface="Wingdings" panose="05000000000000000000" pitchFamily="2" charset="2"/>
              <a:buChar char="ü"/>
            </a:pPr>
            <a:r>
              <a:rPr lang="ja-JP" altLang="en-US" sz="1200" dirty="0"/>
              <a:t>公募要領を熟読し、公募要領にて記載を求めている事項については、もれなく記載ください。特に公募要領「Ⅳ.　審査・採択」に記載した審査項目について、審査しやすいように記載ください。</a:t>
            </a:r>
            <a:endParaRPr lang="en-US" altLang="ja-JP" sz="1200" dirty="0"/>
          </a:p>
          <a:p>
            <a:pPr marL="171450" indent="-171450" algn="l" eaLnBrk="1" hangingPunct="1">
              <a:buFont typeface="Wingdings" panose="05000000000000000000" pitchFamily="2" charset="2"/>
              <a:buChar char="ü"/>
            </a:pPr>
            <a:r>
              <a:rPr kumimoji="0" lang="ja-JP" altLang="en-US" sz="1200" b="0" i="0" u="none" strike="noStrike" cap="none" normalizeH="0" baseline="0" dirty="0">
                <a:ln>
                  <a:noFill/>
                </a:ln>
                <a:effectLst/>
                <a:latin typeface="ＭＳ Ｐゴシック"/>
                <a:ea typeface="ＭＳ Ｐゴシック"/>
              </a:rPr>
              <a:t>課題分担機関が５機関より多い</a:t>
            </a:r>
            <a:r>
              <a:rPr lang="ja-JP" altLang="en-US" sz="1200" dirty="0">
                <a:latin typeface="ＭＳ Ｐゴシック"/>
                <a:ea typeface="ＭＳ Ｐゴシック"/>
              </a:rPr>
              <a:t>場合</a:t>
            </a:r>
            <a:r>
              <a:rPr kumimoji="0" lang="ja-JP" altLang="en-US" sz="1200" b="0" i="0" u="none" strike="noStrike" cap="none" normalizeH="0" baseline="0" dirty="0">
                <a:ln>
                  <a:noFill/>
                </a:ln>
                <a:effectLst/>
                <a:latin typeface="ＭＳ Ｐゴシック"/>
                <a:ea typeface="ＭＳ Ｐゴシック"/>
              </a:rPr>
              <a:t>には行を追加</a:t>
            </a:r>
            <a:r>
              <a:rPr lang="ja-JP" altLang="en-US" sz="1200" dirty="0">
                <a:latin typeface="ＭＳ Ｐゴシック"/>
                <a:ea typeface="ＭＳ Ｐゴシック"/>
              </a:rPr>
              <a:t>して</a:t>
            </a:r>
            <a:r>
              <a:rPr kumimoji="0" lang="ja-JP" altLang="en-US" sz="1200" b="0" i="0" u="none" strike="noStrike" cap="none" normalizeH="0" baseline="0" dirty="0">
                <a:ln>
                  <a:noFill/>
                </a:ln>
                <a:effectLst/>
                <a:latin typeface="ＭＳ Ｐゴシック"/>
                <a:ea typeface="ＭＳ Ｐゴシック"/>
              </a:rPr>
              <a:t>記載ください。</a:t>
            </a:r>
            <a:endParaRPr lang="ja-JP" altLang="en-US" sz="1200" b="0" i="0" u="none" strike="noStrike" cap="none" normalizeH="0" baseline="0" dirty="0">
              <a:ln>
                <a:noFill/>
              </a:ln>
              <a:effectLst/>
              <a:latin typeface="ＭＳ Ｐゴシック"/>
              <a:ea typeface="ＭＳ Ｐゴシック"/>
            </a:endParaRPr>
          </a:p>
          <a:p>
            <a:pPr marL="171450" indent="-171450" algn="l" eaLnBrk="1" hangingPunct="1">
              <a:buFont typeface="Wingdings" panose="05000000000000000000" pitchFamily="2" charset="2"/>
              <a:buChar char="ü"/>
            </a:pPr>
            <a:endParaRPr lang="ja-JP" altLang="en-US" sz="1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99060" y="0"/>
            <a:ext cx="68693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２．１．</a:t>
            </a:r>
            <a:r>
              <a:rPr kumimoji="1" lang="zh-TW" altLang="en-US" sz="1800" dirty="0">
                <a:solidFill>
                  <a:srgbClr val="000099"/>
                </a:solidFill>
                <a:latin typeface="HGPｺﾞｼｯｸE" panose="020B0900000000000000" pitchFamily="50" charset="-128"/>
                <a:ea typeface="HGPｺﾞｼｯｸE" panose="020B0900000000000000" pitchFamily="50" charset="-128"/>
              </a:rPr>
              <a:t>課題１（臨床）</a:t>
            </a:r>
            <a:r>
              <a:rPr kumimoji="1" lang="ja-JP" altLang="en-US" sz="1800" dirty="0">
                <a:solidFill>
                  <a:srgbClr val="000099"/>
                </a:solidFill>
                <a:latin typeface="HGPｺﾞｼｯｸE" panose="020B0900000000000000" pitchFamily="50" charset="-128"/>
                <a:ea typeface="HGPｺﾞｼｯｸE" panose="020B0900000000000000" pitchFamily="50" charset="-128"/>
              </a:rPr>
              <a:t>を担う課題分担</a:t>
            </a:r>
            <a:r>
              <a:rPr kumimoji="1" lang="zh-TW" altLang="en-US" sz="1800" dirty="0">
                <a:solidFill>
                  <a:srgbClr val="000099"/>
                </a:solidFill>
                <a:latin typeface="HGPｺﾞｼｯｸE" panose="020B0900000000000000" pitchFamily="50" charset="-128"/>
                <a:ea typeface="HGPｺﾞｼｯｸE" panose="020B0900000000000000" pitchFamily="50" charset="-128"/>
              </a:rPr>
              <a:t>機関</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6" name="AutoShape 10">
            <a:extLst>
              <a:ext uri="{FF2B5EF4-FFF2-40B4-BE49-F238E27FC236}">
                <a16:creationId xmlns:a16="http://schemas.microsoft.com/office/drawing/2014/main" id="{E2972F7B-D620-242E-7AEE-EFDB35C39E82}"/>
              </a:ext>
            </a:extLst>
          </p:cNvPr>
          <p:cNvSpPr>
            <a:spLocks noChangeArrowheads="1"/>
          </p:cNvSpPr>
          <p:nvPr/>
        </p:nvSpPr>
        <p:spPr bwMode="auto">
          <a:xfrm>
            <a:off x="623251" y="1344516"/>
            <a:ext cx="7001725" cy="1871380"/>
          </a:xfrm>
          <a:prstGeom prst="roundRect">
            <a:avLst>
              <a:gd name="adj" fmla="val 16667"/>
            </a:avLst>
          </a:prstGeom>
          <a:solidFill>
            <a:srgbClr val="FFFF99"/>
          </a:solidFill>
          <a:ln w="19050">
            <a:solidFill>
              <a:schemeClr val="tx1"/>
            </a:solidFill>
            <a:round/>
          </a:ln>
          <a:effectLst>
            <a:outerShdw dist="107763" dir="2700000" algn="ctr" rotWithShape="0">
              <a:schemeClr val="bg2">
                <a:alpha val="50000"/>
              </a:schemeClr>
            </a:outerShdw>
          </a:effectLst>
        </p:spPr>
        <p:txBody>
          <a:bodyPr lIns="91440" tIns="45720" rIns="91440" bIns="45720" anchor="ctr"/>
          <a:lstStyle>
            <a:lvl1pPr indent="85725"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447675" indent="-18288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171450" indent="-171450" algn="l" eaLnBrk="1" hangingPunct="1">
              <a:spcBef>
                <a:spcPts val="600"/>
              </a:spcBef>
              <a:spcAft>
                <a:spcPts val="600"/>
              </a:spcAft>
              <a:buFont typeface="Wingdings" panose="05000000000000000000" pitchFamily="2" charset="2"/>
              <a:buChar char="ü"/>
            </a:pPr>
            <a:r>
              <a:rPr lang="ja-JP" altLang="en-US" sz="1100" dirty="0"/>
              <a:t>再生・細胞医療・遺伝子治療分野における治験、臨床研究、診療行為の実施に係る実績を記述してください。</a:t>
            </a:r>
            <a:endParaRPr lang="en-US" altLang="ja-JP" sz="1100" dirty="0"/>
          </a:p>
          <a:p>
            <a:pPr marL="171450" indent="-171450" algn="l" eaLnBrk="1" hangingPunct="1">
              <a:spcBef>
                <a:spcPts val="600"/>
              </a:spcBef>
              <a:spcAft>
                <a:spcPts val="600"/>
              </a:spcAft>
              <a:buFont typeface="Wingdings" panose="05000000000000000000" pitchFamily="2" charset="2"/>
              <a:buChar char="ü"/>
            </a:pPr>
            <a:r>
              <a:rPr lang="ja-JP" altLang="en-US" sz="1100" dirty="0"/>
              <a:t>本事業終了時点で達成する環境整備（施設・設備・システム）について、主な仕様を記載してください。</a:t>
            </a:r>
          </a:p>
          <a:p>
            <a:pPr marL="171450" indent="-171450" algn="l" eaLnBrk="1" hangingPunct="1">
              <a:spcBef>
                <a:spcPts val="600"/>
              </a:spcBef>
              <a:spcAft>
                <a:spcPts val="600"/>
              </a:spcAft>
              <a:buFont typeface="Wingdings" panose="05000000000000000000" pitchFamily="2" charset="2"/>
              <a:buChar char="ü"/>
            </a:pPr>
            <a:r>
              <a:rPr lang="ja-JP" altLang="en-US" sz="1100">
                <a:latin typeface="ＭＳ Ｐゴシック"/>
                <a:ea typeface="ＭＳ Ｐゴシック"/>
              </a:rPr>
              <a:t>図面・カタログ・仕様書等があれば参考資料として別添してください。</a:t>
            </a:r>
          </a:p>
          <a:p>
            <a:pPr indent="0" algn="l">
              <a:spcBef>
                <a:spcPts val="600"/>
              </a:spcBef>
              <a:spcAft>
                <a:spcPts val="600"/>
              </a:spcAft>
            </a:pPr>
            <a:r>
              <a:rPr lang="en-US" altLang="ja-JP" sz="1100" dirty="0">
                <a:latin typeface="ＭＳ Ｐゴシック"/>
                <a:ea typeface="ＭＳ Ｐゴシック"/>
              </a:rPr>
              <a:t>※</a:t>
            </a:r>
            <a:r>
              <a:rPr lang="ja-JP" altLang="en-US" sz="1100">
                <a:latin typeface="ＭＳ Ｐゴシック"/>
                <a:ea typeface="ＭＳ Ｐゴシック"/>
              </a:rPr>
              <a:t>課題分担機関が複数ある場合には、ページをコピーし、</a:t>
            </a:r>
            <a:r>
              <a:rPr lang="ja-JP" altLang="en-US" sz="1100">
                <a:latin typeface="MS PGothic"/>
                <a:ea typeface="ＭＳ Ｐゴシック"/>
              </a:rPr>
              <a:t>実施体制に即してわかりやすく番号を記載するなどし、</a:t>
            </a:r>
            <a:r>
              <a:rPr lang="ja-JP" altLang="en-US" sz="1100">
                <a:latin typeface="ＭＳ Ｐゴシック"/>
                <a:ea typeface="ＭＳ Ｐゴシック"/>
              </a:rPr>
              <a:t>１機関ごとに１頁分記載してください。</a:t>
            </a:r>
            <a:endParaRPr lang="ja-JP">
              <a:latin typeface="ＭＳ Ｐゴシック"/>
              <a:ea typeface="ＭＳ Ｐゴシック"/>
            </a:endParaRPr>
          </a:p>
        </p:txBody>
      </p:sp>
      <p:sp>
        <p:nvSpPr>
          <p:cNvPr id="5" name="AutoShape 10">
            <a:extLst>
              <a:ext uri="{FF2B5EF4-FFF2-40B4-BE49-F238E27FC236}">
                <a16:creationId xmlns:a16="http://schemas.microsoft.com/office/drawing/2014/main" id="{AB29263C-FE10-2D5D-5A4F-309672336C8F}"/>
              </a:ext>
            </a:extLst>
          </p:cNvPr>
          <p:cNvSpPr>
            <a:spLocks noChangeArrowheads="1"/>
          </p:cNvSpPr>
          <p:nvPr/>
        </p:nvSpPr>
        <p:spPr bwMode="auto">
          <a:xfrm>
            <a:off x="7074601" y="369332"/>
            <a:ext cx="2616245" cy="340134"/>
          </a:xfrm>
          <a:prstGeom prst="roundRect">
            <a:avLst>
              <a:gd name="adj" fmla="val 16667"/>
            </a:avLst>
          </a:prstGeom>
          <a:solidFill>
            <a:srgbClr val="92D050"/>
          </a:solidFill>
          <a:ln w="19050">
            <a:solidFill>
              <a:schemeClr val="tx1"/>
            </a:solidFill>
            <a:round/>
          </a:ln>
          <a:effectLst>
            <a:outerShdw dist="107763" dir="2700000" algn="ctr" rotWithShape="0">
              <a:schemeClr val="bg2">
                <a:alpha val="50000"/>
              </a:schemeClr>
            </a:outerShdw>
          </a:effectLst>
        </p:spPr>
        <p:txBody>
          <a:bodyPr lIns="91440" tIns="45720" rIns="91440" bIns="45720" anchor="ctr"/>
          <a:lstStyle>
            <a:lvl1pPr indent="85725"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447675" indent="-18288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indent="0" algn="l"/>
            <a:r>
              <a:rPr lang="ja-JP" altLang="en-US" sz="1100" dirty="0"/>
              <a:t>代表機関あるいは課題分担機関が記入</a:t>
            </a:r>
          </a:p>
        </p:txBody>
      </p:sp>
      <p:sp>
        <p:nvSpPr>
          <p:cNvPr id="7" name="正方形/長方形 6">
            <a:extLst>
              <a:ext uri="{FF2B5EF4-FFF2-40B4-BE49-F238E27FC236}">
                <a16:creationId xmlns:a16="http://schemas.microsoft.com/office/drawing/2014/main" id="{53E52FC9-0B58-9AB5-0F42-ABDE68EFFA66}"/>
              </a:ext>
            </a:extLst>
          </p:cNvPr>
          <p:cNvSpPr/>
          <p:nvPr/>
        </p:nvSpPr>
        <p:spPr bwMode="auto">
          <a:xfrm>
            <a:off x="199678" y="908720"/>
            <a:ext cx="9339246" cy="5579948"/>
          </a:xfrm>
          <a:prstGeom prst="rect">
            <a:avLst/>
          </a:prstGeom>
          <a:noFill/>
          <a:ln w="9525" cap="flat" cmpd="sng" algn="ctr">
            <a:solidFill>
              <a:schemeClr val="bg2"/>
            </a:solidFill>
            <a:prstDash val="solid"/>
            <a:round/>
            <a:headEnd type="none" w="med" len="med"/>
            <a:tailEnd type="none" w="med" len="med"/>
          </a:ln>
        </p:spPr>
        <p:txBody>
          <a:bodyPr vert="horz" wrap="none" lIns="91440" tIns="45720" rIns="91440" bIns="45720" numCol="1" rtlCol="0" anchor="ctr"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ja-JP" altLang="en-US" sz="1000" b="0" i="0" u="none" strike="noStrike" cap="none" normalizeH="0" baseline="0">
              <a:ln>
                <a:noFill/>
              </a:ln>
              <a:solidFill>
                <a:schemeClr val="tx1"/>
              </a:solidFill>
              <a:effectLst/>
              <a:latin typeface="ＭＳ Ｐゴシック" panose="020B0600070205080204" pitchFamily="50" charset="-128"/>
              <a:ea typeface="ＭＳ Ｐゴシック" panose="020B0600070205080204" pitchFamily="50" charset="-128"/>
            </a:endParaRPr>
          </a:p>
        </p:txBody>
      </p:sp>
      <p:sp>
        <p:nvSpPr>
          <p:cNvPr id="8" name="テキスト ボックス 7">
            <a:extLst>
              <a:ext uri="{FF2B5EF4-FFF2-40B4-BE49-F238E27FC236}">
                <a16:creationId xmlns:a16="http://schemas.microsoft.com/office/drawing/2014/main" id="{470B01E0-3310-264C-7745-128F1959858D}"/>
              </a:ext>
            </a:extLst>
          </p:cNvPr>
          <p:cNvSpPr txBox="1"/>
          <p:nvPr/>
        </p:nvSpPr>
        <p:spPr>
          <a:xfrm>
            <a:off x="199678" y="923657"/>
            <a:ext cx="7560558" cy="246221"/>
          </a:xfrm>
          <a:prstGeom prst="rect">
            <a:avLst/>
          </a:prstGeom>
          <a:noFill/>
        </p:spPr>
        <p:txBody>
          <a:bodyPr wrap="square">
            <a:spAutoFit/>
          </a:bodyPr>
          <a:lstStyle/>
          <a:p>
            <a:pPr algn="l"/>
            <a:r>
              <a:rPr lang="ja-JP" altLang="en-US" b="1" dirty="0"/>
              <a:t>〇再生・細胞医療・遺伝子治療分野における治験、臨床研究、診療行為の実施に係る実績を記述してください</a:t>
            </a:r>
          </a:p>
        </p:txBody>
      </p:sp>
    </p:spTree>
    <p:extLst>
      <p:ext uri="{BB962C8B-B14F-4D97-AF65-F5344CB8AC3E}">
        <p14:creationId xmlns:p14="http://schemas.microsoft.com/office/powerpoint/2010/main" val="26115389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6">
            <a:extLst>
              <a:ext uri="{FF2B5EF4-FFF2-40B4-BE49-F238E27FC236}">
                <a16:creationId xmlns:a16="http://schemas.microsoft.com/office/drawing/2014/main" id="{F7A5A1D8-49FA-D7FB-C64E-4C541A61A4DE}"/>
              </a:ext>
            </a:extLst>
          </p:cNvPr>
          <p:cNvGraphicFramePr>
            <a:graphicFrameLocks noGrp="1"/>
          </p:cNvGraphicFramePr>
          <p:nvPr>
            <p:extLst>
              <p:ext uri="{D42A27DB-BD31-4B8C-83A1-F6EECF244321}">
                <p14:modId xmlns:p14="http://schemas.microsoft.com/office/powerpoint/2010/main" val="1496941488"/>
              </p:ext>
            </p:extLst>
          </p:nvPr>
        </p:nvGraphicFramePr>
        <p:xfrm>
          <a:off x="220133" y="1283011"/>
          <a:ext cx="9298335" cy="5170325"/>
        </p:xfrm>
        <a:graphic>
          <a:graphicData uri="http://schemas.openxmlformats.org/drawingml/2006/table">
            <a:tbl>
              <a:tblPr firstRow="1" bandRow="1">
                <a:tableStyleId>{5C22544A-7EE6-4342-B048-85BDC9FD1C3A}</a:tableStyleId>
              </a:tblPr>
              <a:tblGrid>
                <a:gridCol w="1863645">
                  <a:extLst>
                    <a:ext uri="{9D8B030D-6E8A-4147-A177-3AD203B41FA5}">
                      <a16:colId xmlns:a16="http://schemas.microsoft.com/office/drawing/2014/main" val="759661270"/>
                    </a:ext>
                  </a:extLst>
                </a:gridCol>
                <a:gridCol w="1472792">
                  <a:extLst>
                    <a:ext uri="{9D8B030D-6E8A-4147-A177-3AD203B41FA5}">
                      <a16:colId xmlns:a16="http://schemas.microsoft.com/office/drawing/2014/main" val="4158469975"/>
                    </a:ext>
                  </a:extLst>
                </a:gridCol>
                <a:gridCol w="5961898">
                  <a:extLst>
                    <a:ext uri="{9D8B030D-6E8A-4147-A177-3AD203B41FA5}">
                      <a16:colId xmlns:a16="http://schemas.microsoft.com/office/drawing/2014/main" val="2605447024"/>
                    </a:ext>
                  </a:extLst>
                </a:gridCol>
              </a:tblGrid>
              <a:tr h="288032">
                <a:tc gridSpan="2">
                  <a:txBody>
                    <a:bodyPr/>
                    <a:lstStyle/>
                    <a:p>
                      <a:r>
                        <a:rPr kumimoji="1" lang="ja-JP" altLang="en-US" sz="1050" dirty="0">
                          <a:solidFill>
                            <a:schemeClr val="accent4"/>
                          </a:solidFill>
                        </a:rPr>
                        <a:t>担当者名</a:t>
                      </a:r>
                    </a:p>
                  </a:txBody>
                  <a:tcPr/>
                </a:tc>
                <a:tc hMerge="1">
                  <a:txBody>
                    <a:bodyPr/>
                    <a:lstStyle/>
                    <a:p>
                      <a:endParaRPr kumimoji="1" lang="ja-JP" altLang="en-US"/>
                    </a:p>
                  </a:txBody>
                  <a:tcPr/>
                </a:tc>
                <a:tc>
                  <a:txBody>
                    <a:bodyPr/>
                    <a:lstStyle/>
                    <a:p>
                      <a:r>
                        <a:rPr lang="ja-JP" altLang="en-US" sz="1050" dirty="0">
                          <a:solidFill>
                            <a:schemeClr val="accent4"/>
                          </a:solidFill>
                        </a:rPr>
                        <a:t>本事業における役割・担当業務、略</a:t>
                      </a:r>
                      <a:r>
                        <a:rPr kumimoji="1" lang="ja-JP" altLang="en-US" sz="1050" dirty="0">
                          <a:solidFill>
                            <a:schemeClr val="accent4"/>
                          </a:solidFill>
                        </a:rPr>
                        <a:t>歴・</a:t>
                      </a:r>
                      <a:r>
                        <a:rPr lang="ja-JP" altLang="en-US" sz="1050" dirty="0">
                          <a:solidFill>
                            <a:schemeClr val="accent4"/>
                          </a:solidFill>
                        </a:rPr>
                        <a:t>保有スキル、</a:t>
                      </a:r>
                      <a:r>
                        <a:rPr kumimoji="1" lang="ja-JP" altLang="en-US" sz="1050" dirty="0">
                          <a:solidFill>
                            <a:schemeClr val="accent4"/>
                          </a:solidFill>
                        </a:rPr>
                        <a:t>実績等</a:t>
                      </a:r>
                    </a:p>
                  </a:txBody>
                  <a:tcPr/>
                </a:tc>
                <a:extLst>
                  <a:ext uri="{0D108BD9-81ED-4DB2-BD59-A6C34878D82A}">
                    <a16:rowId xmlns:a16="http://schemas.microsoft.com/office/drawing/2014/main" val="131403800"/>
                  </a:ext>
                </a:extLst>
              </a:tr>
              <a:tr h="1738501">
                <a:tc>
                  <a:txBody>
                    <a:bodyPr/>
                    <a:lstStyle/>
                    <a:p>
                      <a:r>
                        <a:rPr kumimoji="1" lang="ja-JP" altLang="en-US" sz="1050" dirty="0"/>
                        <a:t>課題分担責任者</a:t>
                      </a:r>
                    </a:p>
                    <a:p>
                      <a:pPr lvl="0">
                        <a:buNone/>
                      </a:pPr>
                      <a:r>
                        <a:rPr lang="ja-JP" altLang="en-US" sz="1050" dirty="0">
                          <a:solidFill>
                            <a:srgbClr val="FF0000"/>
                          </a:solidFill>
                        </a:rPr>
                        <a:t>氏名</a:t>
                      </a:r>
                    </a:p>
                  </a:txBody>
                  <a:tcPr/>
                </a:tc>
                <a:tc>
                  <a:txBody>
                    <a:bodyPr/>
                    <a:lstStyle/>
                    <a:p>
                      <a:r>
                        <a:rPr lang="ja-JP" altLang="en-US" sz="1050" i="1" dirty="0">
                          <a:solidFill>
                            <a:srgbClr val="FF0000"/>
                          </a:solidFill>
                        </a:rPr>
                        <a:t>所属・役職</a:t>
                      </a:r>
                      <a:endParaRPr kumimoji="1" lang="ja-JP" altLang="en-US" sz="1050" i="1" dirty="0">
                        <a:solidFill>
                          <a:srgbClr val="FF0000"/>
                        </a:solidFill>
                      </a:endParaRPr>
                    </a:p>
                  </a:txBody>
                  <a:tcPr/>
                </a:tc>
                <a:tc>
                  <a:txBody>
                    <a:bodyPr/>
                    <a:lstStyle/>
                    <a:p>
                      <a:r>
                        <a:rPr lang="ja-JP" altLang="en-US" sz="1050" i="1" dirty="0">
                          <a:solidFill>
                            <a:srgbClr val="FF0000"/>
                          </a:solidFill>
                        </a:rPr>
                        <a:t>役割：</a:t>
                      </a:r>
                      <a:endParaRPr lang="ja-JP" sz="1050" b="0" i="1" u="none" strike="noStrike" noProof="0" dirty="0">
                        <a:latin typeface="Arial"/>
                      </a:endParaRPr>
                    </a:p>
                    <a:p>
                      <a:pPr lvl="0">
                        <a:buNone/>
                      </a:pPr>
                      <a:r>
                        <a:rPr lang="ja-JP" altLang="en-US" sz="1050" i="1" dirty="0">
                          <a:solidFill>
                            <a:srgbClr val="FF0000"/>
                          </a:solidFill>
                        </a:rPr>
                        <a:t>略歴：</a:t>
                      </a:r>
                    </a:p>
                    <a:p>
                      <a:pPr lvl="0">
                        <a:buNone/>
                      </a:pPr>
                      <a:r>
                        <a:rPr lang="ja-JP" altLang="en-US" sz="1050" i="1" dirty="0">
                          <a:solidFill>
                            <a:srgbClr val="FF0000"/>
                          </a:solidFill>
                        </a:rPr>
                        <a:t>実績：</a:t>
                      </a:r>
                    </a:p>
                  </a:txBody>
                  <a:tcPr/>
                </a:tc>
                <a:extLst>
                  <a:ext uri="{0D108BD9-81ED-4DB2-BD59-A6C34878D82A}">
                    <a16:rowId xmlns:a16="http://schemas.microsoft.com/office/drawing/2014/main" val="1091053540"/>
                  </a:ext>
                </a:extLst>
              </a:tr>
              <a:tr h="785948">
                <a:tc>
                  <a:txBody>
                    <a:bodyPr/>
                    <a:lstStyle/>
                    <a:p>
                      <a:r>
                        <a:rPr kumimoji="1" lang="ja-JP" altLang="en-US" sz="1050">
                          <a:solidFill>
                            <a:srgbClr val="FF0000"/>
                          </a:solidFill>
                        </a:rPr>
                        <a:t>担当</a:t>
                      </a:r>
                      <a:r>
                        <a:rPr kumimoji="1" lang="en-US" altLang="ja-JP" sz="1050" dirty="0">
                          <a:solidFill>
                            <a:srgbClr val="FF0000"/>
                          </a:solidFill>
                        </a:rPr>
                        <a:t>1</a:t>
                      </a:r>
                      <a:r>
                        <a:rPr lang="en-US" altLang="ja-JP" sz="1050" dirty="0">
                          <a:solidFill>
                            <a:srgbClr val="FF0000"/>
                          </a:solidFill>
                        </a:rPr>
                        <a:t>氏名</a:t>
                      </a:r>
                      <a:endParaRPr kumimoji="1" lang="ja-JP" altLang="en-US" sz="1050" dirty="0">
                        <a:solidFill>
                          <a:srgbClr val="FF0000"/>
                        </a:solidFill>
                      </a:endParaRPr>
                    </a:p>
                  </a:txBody>
                  <a:tcPr/>
                </a:tc>
                <a:tc>
                  <a:txBody>
                    <a:bodyPr/>
                    <a:lstStyle/>
                    <a:p>
                      <a:pPr lvl="0">
                        <a:buNone/>
                      </a:pPr>
                      <a:r>
                        <a:rPr lang="ja-JP" sz="1050" b="0" i="1" u="none" strike="noStrike" noProof="0" dirty="0">
                          <a:solidFill>
                            <a:srgbClr val="FF0000"/>
                          </a:solidFill>
                          <a:latin typeface="Arial"/>
                        </a:rPr>
                        <a:t>所属</a:t>
                      </a:r>
                      <a:r>
                        <a:rPr lang="ja-JP" altLang="en-US" sz="1050" b="0" i="1" u="none" strike="noStrike" noProof="0" dirty="0">
                          <a:solidFill>
                            <a:srgbClr val="FF0000"/>
                          </a:solidFill>
                        </a:rPr>
                        <a:t>・役職</a:t>
                      </a:r>
                      <a:endParaRPr kumimoji="1" lang="en-US" altLang="ja-JP" i="1" dirty="0"/>
                    </a:p>
                  </a:txBody>
                  <a:tcPr/>
                </a:tc>
                <a:tc>
                  <a:txBody>
                    <a:bodyPr/>
                    <a:lstStyle/>
                    <a:p>
                      <a:r>
                        <a:rPr lang="ja-JP" altLang="en-US" sz="1050" i="1" dirty="0">
                          <a:solidFill>
                            <a:srgbClr val="FF0000"/>
                          </a:solidFill>
                        </a:rPr>
                        <a:t>担当業務：</a:t>
                      </a:r>
                      <a:endParaRPr lang="ja-JP" altLang="ja-JP" sz="1050" b="0" i="1" u="none" strike="noStrike" noProof="0" dirty="0">
                        <a:latin typeface="+mn-lt"/>
                      </a:endParaRPr>
                    </a:p>
                    <a:p>
                      <a:pPr lvl="0">
                        <a:buNone/>
                      </a:pPr>
                      <a:r>
                        <a:rPr lang="ja-JP" altLang="en-US" sz="1050" i="1" dirty="0">
                          <a:solidFill>
                            <a:srgbClr val="FF0000"/>
                          </a:solidFill>
                        </a:rPr>
                        <a:t>略歴：</a:t>
                      </a:r>
                    </a:p>
                    <a:p>
                      <a:pPr lvl="0">
                        <a:buNone/>
                      </a:pPr>
                      <a:r>
                        <a:rPr lang="ja-JP" altLang="en-US" sz="1050" i="1" dirty="0">
                          <a:solidFill>
                            <a:srgbClr val="FF0000"/>
                          </a:solidFill>
                        </a:rPr>
                        <a:t>実績：</a:t>
                      </a:r>
                    </a:p>
                  </a:txBody>
                  <a:tcPr/>
                </a:tc>
                <a:extLst>
                  <a:ext uri="{0D108BD9-81ED-4DB2-BD59-A6C34878D82A}">
                    <a16:rowId xmlns:a16="http://schemas.microsoft.com/office/drawing/2014/main" val="536224017"/>
                  </a:ext>
                </a:extLst>
              </a:tr>
              <a:tr h="7859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rgbClr val="FF0000"/>
                          </a:solidFill>
                        </a:rPr>
                        <a:t>担当</a:t>
                      </a:r>
                      <a:r>
                        <a:rPr kumimoji="1" lang="en-US" altLang="ja-JP" sz="1050" dirty="0">
                          <a:solidFill>
                            <a:srgbClr val="FF0000"/>
                          </a:solidFill>
                        </a:rPr>
                        <a:t>2</a:t>
                      </a:r>
                      <a:r>
                        <a:rPr lang="en-US" altLang="ja-JP" sz="1050" dirty="0">
                          <a:solidFill>
                            <a:srgbClr val="FF0000"/>
                          </a:solidFill>
                        </a:rPr>
                        <a:t>氏名</a:t>
                      </a:r>
                      <a:endParaRPr kumimoji="1" lang="ja-JP" altLang="en-US" sz="1050" dirty="0">
                        <a:solidFill>
                          <a:srgbClr val="FF0000"/>
                        </a:solidFill>
                      </a:endParaRPr>
                    </a:p>
                  </a:txBody>
                  <a:tcPr/>
                </a:tc>
                <a:tc>
                  <a:txBody>
                    <a:bodyPr/>
                    <a:lstStyle/>
                    <a:p>
                      <a:endParaRPr kumimoji="1" lang="ja-JP" altLang="en-US" sz="1050" dirty="0"/>
                    </a:p>
                  </a:txBody>
                  <a:tcPr/>
                </a:tc>
                <a:tc>
                  <a:txBody>
                    <a:bodyPr/>
                    <a:lstStyle/>
                    <a:p>
                      <a:endParaRPr kumimoji="1" lang="ja-JP" altLang="en-US" sz="1050" dirty="0"/>
                    </a:p>
                  </a:txBody>
                  <a:tcPr/>
                </a:tc>
                <a:extLst>
                  <a:ext uri="{0D108BD9-81ED-4DB2-BD59-A6C34878D82A}">
                    <a16:rowId xmlns:a16="http://schemas.microsoft.com/office/drawing/2014/main" val="1173894063"/>
                  </a:ext>
                </a:extLst>
              </a:tr>
              <a:tr h="7859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rgbClr val="FF0000"/>
                          </a:solidFill>
                        </a:rPr>
                        <a:t>担当</a:t>
                      </a:r>
                      <a:r>
                        <a:rPr kumimoji="1" lang="en-US" altLang="ja-JP" sz="1050" dirty="0">
                          <a:solidFill>
                            <a:srgbClr val="FF0000"/>
                          </a:solidFill>
                        </a:rPr>
                        <a:t>3</a:t>
                      </a:r>
                      <a:r>
                        <a:rPr kumimoji="1" lang="ja-JP" altLang="en-US" sz="1050" dirty="0">
                          <a:solidFill>
                            <a:srgbClr val="FF0000"/>
                          </a:solidFill>
                        </a:rPr>
                        <a:t>氏名</a:t>
                      </a:r>
                    </a:p>
                  </a:txBody>
                  <a:tcPr/>
                </a:tc>
                <a:tc>
                  <a:txBody>
                    <a:bodyPr/>
                    <a:lstStyle/>
                    <a:p>
                      <a:endParaRPr kumimoji="1" lang="ja-JP" altLang="en-US" sz="1050" dirty="0"/>
                    </a:p>
                  </a:txBody>
                  <a:tcPr/>
                </a:tc>
                <a:tc>
                  <a:txBody>
                    <a:bodyPr/>
                    <a:lstStyle/>
                    <a:p>
                      <a:endParaRPr kumimoji="1" lang="ja-JP" altLang="en-US" sz="1050" dirty="0"/>
                    </a:p>
                  </a:txBody>
                  <a:tcPr/>
                </a:tc>
                <a:extLst>
                  <a:ext uri="{0D108BD9-81ED-4DB2-BD59-A6C34878D82A}">
                    <a16:rowId xmlns:a16="http://schemas.microsoft.com/office/drawing/2014/main" val="900900069"/>
                  </a:ext>
                </a:extLst>
              </a:tr>
              <a:tr h="785948">
                <a:tc>
                  <a:txBody>
                    <a:bodyPr/>
                    <a:lstStyle/>
                    <a:p>
                      <a:r>
                        <a:rPr kumimoji="1" lang="ja-JP" altLang="en-US" sz="1050" dirty="0">
                          <a:solidFill>
                            <a:srgbClr val="FF0000"/>
                          </a:solidFill>
                        </a:rPr>
                        <a:t>・・・</a:t>
                      </a:r>
                    </a:p>
                  </a:txBody>
                  <a:tcPr/>
                </a:tc>
                <a:tc>
                  <a:txBody>
                    <a:bodyPr/>
                    <a:lstStyle/>
                    <a:p>
                      <a:endParaRPr kumimoji="1" lang="ja-JP" altLang="en-US" sz="1050" dirty="0"/>
                    </a:p>
                  </a:txBody>
                  <a:tcPr/>
                </a:tc>
                <a:tc>
                  <a:txBody>
                    <a:bodyPr/>
                    <a:lstStyle/>
                    <a:p>
                      <a:endParaRPr kumimoji="1" lang="ja-JP" altLang="en-US" sz="1050" dirty="0"/>
                    </a:p>
                  </a:txBody>
                  <a:tcPr/>
                </a:tc>
                <a:extLst>
                  <a:ext uri="{0D108BD9-81ED-4DB2-BD59-A6C34878D82A}">
                    <a16:rowId xmlns:a16="http://schemas.microsoft.com/office/drawing/2014/main" val="2832973922"/>
                  </a:ext>
                </a:extLst>
              </a:tr>
            </a:tbl>
          </a:graphicData>
        </a:graphic>
      </p:graphicFrame>
      <p:sp>
        <p:nvSpPr>
          <p:cNvPr id="3" name="Text Box 2"/>
          <p:cNvSpPr txBox="1">
            <a:spLocks noChangeArrowheads="1"/>
          </p:cNvSpPr>
          <p:nvPr/>
        </p:nvSpPr>
        <p:spPr bwMode="auto">
          <a:xfrm>
            <a:off x="99060" y="0"/>
            <a:ext cx="68693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２．１．</a:t>
            </a:r>
            <a:r>
              <a:rPr kumimoji="1" lang="zh-TW" altLang="en-US" sz="1800" dirty="0">
                <a:solidFill>
                  <a:srgbClr val="000099"/>
                </a:solidFill>
                <a:latin typeface="HGPｺﾞｼｯｸE" panose="020B0900000000000000" pitchFamily="50" charset="-128"/>
                <a:ea typeface="HGPｺﾞｼｯｸE" panose="020B0900000000000000" pitchFamily="50" charset="-128"/>
              </a:rPr>
              <a:t>課題１（臨床）</a:t>
            </a:r>
            <a:r>
              <a:rPr kumimoji="1" lang="ja-JP" altLang="en-US" sz="1800" dirty="0">
                <a:solidFill>
                  <a:srgbClr val="000099"/>
                </a:solidFill>
                <a:latin typeface="HGPｺﾞｼｯｸE" panose="020B0900000000000000" pitchFamily="50" charset="-128"/>
                <a:ea typeface="HGPｺﾞｼｯｸE" panose="020B0900000000000000" pitchFamily="50" charset="-128"/>
              </a:rPr>
              <a:t>を担う課題分担</a:t>
            </a:r>
            <a:r>
              <a:rPr kumimoji="1" lang="zh-TW" altLang="en-US" sz="1800" dirty="0">
                <a:solidFill>
                  <a:srgbClr val="000099"/>
                </a:solidFill>
                <a:latin typeface="HGPｺﾞｼｯｸE" panose="020B0900000000000000" pitchFamily="50" charset="-128"/>
                <a:ea typeface="HGPｺﾞｼｯｸE" panose="020B0900000000000000" pitchFamily="50" charset="-128"/>
              </a:rPr>
              <a:t>機関</a:t>
            </a:r>
            <a:endParaRPr kumimoji="1" lang="en-US" altLang="zh-TW" sz="1800" dirty="0">
              <a:solidFill>
                <a:srgbClr val="000099"/>
              </a:solidFill>
              <a:latin typeface="HGPｺﾞｼｯｸE" panose="020B0900000000000000" pitchFamily="50" charset="-128"/>
              <a:ea typeface="HGPｺﾞｼｯｸE" panose="020B0900000000000000" pitchFamily="50" charset="-128"/>
            </a:endParaRPr>
          </a:p>
        </p:txBody>
      </p:sp>
      <p:sp>
        <p:nvSpPr>
          <p:cNvPr id="5" name="AutoShape 10">
            <a:extLst>
              <a:ext uri="{FF2B5EF4-FFF2-40B4-BE49-F238E27FC236}">
                <a16:creationId xmlns:a16="http://schemas.microsoft.com/office/drawing/2014/main" id="{AB29263C-FE10-2D5D-5A4F-309672336C8F}"/>
              </a:ext>
            </a:extLst>
          </p:cNvPr>
          <p:cNvSpPr>
            <a:spLocks noChangeArrowheads="1"/>
          </p:cNvSpPr>
          <p:nvPr/>
        </p:nvSpPr>
        <p:spPr bwMode="auto">
          <a:xfrm>
            <a:off x="7088591" y="369332"/>
            <a:ext cx="2616245" cy="340134"/>
          </a:xfrm>
          <a:prstGeom prst="roundRect">
            <a:avLst>
              <a:gd name="adj" fmla="val 16667"/>
            </a:avLst>
          </a:prstGeom>
          <a:solidFill>
            <a:srgbClr val="92D050"/>
          </a:solidFill>
          <a:ln w="19050">
            <a:solidFill>
              <a:schemeClr val="tx1"/>
            </a:solidFill>
            <a:round/>
          </a:ln>
          <a:effectLst>
            <a:outerShdw dist="107763" dir="2700000" algn="ctr" rotWithShape="0">
              <a:schemeClr val="bg2">
                <a:alpha val="50000"/>
              </a:schemeClr>
            </a:outerShdw>
          </a:effectLst>
        </p:spPr>
        <p:txBody>
          <a:bodyPr lIns="91440" tIns="45720" rIns="91440" bIns="45720" anchor="ctr"/>
          <a:lstStyle>
            <a:lvl1pPr indent="85725"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447675" indent="-18288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indent="0" algn="l"/>
            <a:r>
              <a:rPr lang="ja-JP" altLang="en-US" sz="1100" dirty="0"/>
              <a:t>代表機関あるいは課題分担機関が記入</a:t>
            </a:r>
          </a:p>
        </p:txBody>
      </p:sp>
      <p:sp>
        <p:nvSpPr>
          <p:cNvPr id="2" name="AutoShape 10">
            <a:extLst>
              <a:ext uri="{FF2B5EF4-FFF2-40B4-BE49-F238E27FC236}">
                <a16:creationId xmlns:a16="http://schemas.microsoft.com/office/drawing/2014/main" id="{5967E558-712C-7422-A4CE-FC2377EC4FC7}"/>
              </a:ext>
            </a:extLst>
          </p:cNvPr>
          <p:cNvSpPr>
            <a:spLocks noChangeArrowheads="1"/>
          </p:cNvSpPr>
          <p:nvPr/>
        </p:nvSpPr>
        <p:spPr bwMode="auto">
          <a:xfrm>
            <a:off x="1126482" y="4653136"/>
            <a:ext cx="8578254" cy="1843999"/>
          </a:xfrm>
          <a:prstGeom prst="roundRect">
            <a:avLst>
              <a:gd name="adj" fmla="val 16667"/>
            </a:avLst>
          </a:prstGeom>
          <a:solidFill>
            <a:srgbClr val="FFFF99"/>
          </a:solidFill>
          <a:ln w="19050">
            <a:solidFill>
              <a:schemeClr val="tx1"/>
            </a:solidFill>
            <a:round/>
          </a:ln>
          <a:effectLst>
            <a:outerShdw dist="107763" dir="2700000" algn="ctr" rotWithShape="0">
              <a:schemeClr val="bg2">
                <a:alpha val="50000"/>
              </a:schemeClr>
            </a:outerShdw>
          </a:effectLst>
        </p:spPr>
        <p:txBody>
          <a:bodyPr lIns="91440" tIns="45720" rIns="91440" bIns="45720" anchor="ctr"/>
          <a:lstStyle>
            <a:lvl1pPr indent="85725"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447675" indent="-18288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171450" indent="-171450" algn="l" eaLnBrk="1" hangingPunct="1">
              <a:spcBef>
                <a:spcPts val="600"/>
              </a:spcBef>
              <a:spcAft>
                <a:spcPts val="600"/>
              </a:spcAft>
              <a:buFont typeface="Wingdings" panose="05000000000000000000" pitchFamily="2" charset="2"/>
              <a:buChar char="ü"/>
            </a:pPr>
            <a:r>
              <a:rPr lang="ja-JP" altLang="en-US" sz="1100" dirty="0">
                <a:latin typeface="ＭＳ Ｐゴシック"/>
                <a:ea typeface="ＭＳ Ｐゴシック"/>
              </a:rPr>
              <a:t>責任者（統括責任者あるいは課題分担責任者）、主な担当者について、本事業に関連する役割・担当業務、略歴・保有スキル、実績等を表の形式で記載してください。</a:t>
            </a:r>
            <a:endParaRPr lang="en-US" altLang="ja-JP" sz="1100" dirty="0">
              <a:latin typeface="ＭＳ Ｐゴシック"/>
              <a:ea typeface="ＭＳ Ｐゴシック"/>
            </a:endParaRPr>
          </a:p>
          <a:p>
            <a:pPr marL="171450" indent="-171450" algn="l">
              <a:spcBef>
                <a:spcPts val="600"/>
              </a:spcBef>
              <a:spcAft>
                <a:spcPts val="600"/>
              </a:spcAft>
              <a:buFont typeface="Wingdings" panose="05000000000000000000" pitchFamily="2" charset="2"/>
              <a:buChar char="ü"/>
            </a:pPr>
            <a:r>
              <a:rPr lang="ja-JP" altLang="en-US" sz="1100" dirty="0">
                <a:latin typeface="ＭＳ Ｐゴシック"/>
                <a:ea typeface="ＭＳ Ｐゴシック"/>
              </a:rPr>
              <a:t>論文・著書・知的財産がある場合にはリスト化し、別添資料としてリストを添付してください。</a:t>
            </a:r>
            <a:endParaRPr lang="en-US" altLang="ja-JP" sz="1100" dirty="0">
              <a:latin typeface="ＭＳ Ｐゴシック"/>
              <a:ea typeface="ＭＳ Ｐゴシック"/>
            </a:endParaRPr>
          </a:p>
          <a:p>
            <a:pPr marL="171450" indent="-171450" algn="l">
              <a:spcBef>
                <a:spcPts val="600"/>
              </a:spcBef>
              <a:spcAft>
                <a:spcPts val="600"/>
              </a:spcAft>
              <a:buFont typeface="Wingdings" panose="05000000000000000000" pitchFamily="2" charset="2"/>
              <a:buChar char="ü"/>
            </a:pPr>
            <a:r>
              <a:rPr lang="ja-JP" altLang="en-US" sz="1100" dirty="0">
                <a:latin typeface="ＭＳ Ｐゴシック"/>
                <a:ea typeface="ＭＳ Ｐゴシック"/>
              </a:rPr>
              <a:t>1機関で複数頁にわたっても結構です。</a:t>
            </a:r>
          </a:p>
          <a:p>
            <a:pPr indent="0" algn="l" eaLnBrk="1" hangingPunct="1">
              <a:spcBef>
                <a:spcPts val="600"/>
              </a:spcBef>
              <a:spcAft>
                <a:spcPts val="600"/>
              </a:spcAft>
            </a:pPr>
            <a:r>
              <a:rPr lang="en-US" altLang="ja-JP" sz="1100" dirty="0"/>
              <a:t>※</a:t>
            </a:r>
            <a:r>
              <a:rPr lang="ja-JP" altLang="en-US" sz="1100" dirty="0"/>
              <a:t>課題分担機関が複数ある場合には、ページをコピーし、１機関ごとに１頁分記載してください。</a:t>
            </a:r>
          </a:p>
        </p:txBody>
      </p:sp>
      <p:sp>
        <p:nvSpPr>
          <p:cNvPr id="4" name="テキスト ボックス 3">
            <a:extLst>
              <a:ext uri="{FF2B5EF4-FFF2-40B4-BE49-F238E27FC236}">
                <a16:creationId xmlns:a16="http://schemas.microsoft.com/office/drawing/2014/main" id="{9D4B5AB9-F60A-1A1C-5107-2A8DC3FB369A}"/>
              </a:ext>
            </a:extLst>
          </p:cNvPr>
          <p:cNvSpPr txBox="1"/>
          <p:nvPr/>
        </p:nvSpPr>
        <p:spPr>
          <a:xfrm>
            <a:off x="220133" y="842350"/>
            <a:ext cx="4732073" cy="307777"/>
          </a:xfrm>
          <a:prstGeom prst="rect">
            <a:avLst/>
          </a:prstGeom>
          <a:noFill/>
        </p:spPr>
        <p:txBody>
          <a:bodyPr wrap="square" rtlCol="0">
            <a:spAutoFit/>
          </a:bodyPr>
          <a:lstStyle/>
          <a:p>
            <a:pPr algn="l"/>
            <a:r>
              <a:rPr kumimoji="1" lang="ja-JP" altLang="en-US" sz="1400" b="1" dirty="0"/>
              <a:t>課題分担機関名：</a:t>
            </a:r>
          </a:p>
        </p:txBody>
      </p:sp>
    </p:spTree>
    <p:extLst>
      <p:ext uri="{BB962C8B-B14F-4D97-AF65-F5344CB8AC3E}">
        <p14:creationId xmlns:p14="http://schemas.microsoft.com/office/powerpoint/2010/main" val="19095254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99060" y="0"/>
            <a:ext cx="68693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２．２．</a:t>
            </a:r>
            <a:r>
              <a:rPr kumimoji="1" lang="zh-TW" altLang="en-US" sz="1800" dirty="0">
                <a:solidFill>
                  <a:srgbClr val="000099"/>
                </a:solidFill>
                <a:latin typeface="HGPｺﾞｼｯｸE" panose="020B0900000000000000" pitchFamily="50" charset="-128"/>
                <a:ea typeface="HGPｺﾞｼｯｸE" panose="020B0900000000000000" pitchFamily="50" charset="-128"/>
              </a:rPr>
              <a:t>課題</a:t>
            </a:r>
            <a:r>
              <a:rPr kumimoji="1" lang="ja-JP" altLang="en-US" sz="1800" dirty="0">
                <a:solidFill>
                  <a:srgbClr val="000099"/>
                </a:solidFill>
                <a:latin typeface="HGPｺﾞｼｯｸE" panose="020B0900000000000000" pitchFamily="50" charset="-128"/>
                <a:ea typeface="HGPｺﾞｼｯｸE" panose="020B0900000000000000" pitchFamily="50" charset="-128"/>
              </a:rPr>
              <a:t>２（製品・技術提供）を担う課題分担</a:t>
            </a:r>
            <a:r>
              <a:rPr kumimoji="1" lang="zh-TW" altLang="en-US" sz="1800" dirty="0">
                <a:solidFill>
                  <a:srgbClr val="000099"/>
                </a:solidFill>
                <a:latin typeface="HGPｺﾞｼｯｸE" panose="020B0900000000000000" pitchFamily="50" charset="-128"/>
                <a:ea typeface="HGPｺﾞｼｯｸE" panose="020B0900000000000000" pitchFamily="50" charset="-128"/>
              </a:rPr>
              <a:t>機関</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6" name="AutoShape 10">
            <a:extLst>
              <a:ext uri="{FF2B5EF4-FFF2-40B4-BE49-F238E27FC236}">
                <a16:creationId xmlns:a16="http://schemas.microsoft.com/office/drawing/2014/main" id="{E2972F7B-D620-242E-7AEE-EFDB35C39E82}"/>
              </a:ext>
            </a:extLst>
          </p:cNvPr>
          <p:cNvSpPr>
            <a:spLocks noChangeArrowheads="1"/>
          </p:cNvSpPr>
          <p:nvPr/>
        </p:nvSpPr>
        <p:spPr bwMode="auto">
          <a:xfrm>
            <a:off x="406400" y="1214755"/>
            <a:ext cx="8578254" cy="1638181"/>
          </a:xfrm>
          <a:prstGeom prst="roundRect">
            <a:avLst>
              <a:gd name="adj" fmla="val 16667"/>
            </a:avLst>
          </a:prstGeom>
          <a:solidFill>
            <a:srgbClr val="FFFF99"/>
          </a:solidFill>
          <a:ln w="19050">
            <a:solidFill>
              <a:schemeClr val="tx1"/>
            </a:solidFill>
            <a:round/>
          </a:ln>
          <a:effectLst>
            <a:outerShdw dist="107763" dir="2700000" algn="ctr" rotWithShape="0">
              <a:schemeClr val="bg2">
                <a:alpha val="50000"/>
              </a:schemeClr>
            </a:outerShdw>
          </a:effectLst>
        </p:spPr>
        <p:txBody>
          <a:bodyPr lIns="91440" tIns="45720" rIns="91440" bIns="45720" anchor="ctr"/>
          <a:lstStyle>
            <a:lvl1pPr indent="85725"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447675" indent="-18288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171450" indent="-171450" algn="l" eaLnBrk="1" hangingPunct="1">
              <a:spcBef>
                <a:spcPts val="600"/>
              </a:spcBef>
              <a:spcAft>
                <a:spcPts val="600"/>
              </a:spcAft>
              <a:buFont typeface="Wingdings" panose="05000000000000000000" pitchFamily="2" charset="2"/>
              <a:buChar char="ü"/>
            </a:pPr>
            <a:r>
              <a:rPr lang="ja-JP" altLang="en-US" sz="1100" dirty="0"/>
              <a:t>本事業終了時点で達成する環境整備（施設・設備・システム）について、主な仕様を記載してください。</a:t>
            </a:r>
          </a:p>
          <a:p>
            <a:pPr marL="171450" indent="-171450" algn="l" eaLnBrk="1" hangingPunct="1">
              <a:spcBef>
                <a:spcPts val="600"/>
              </a:spcBef>
              <a:spcAft>
                <a:spcPts val="600"/>
              </a:spcAft>
              <a:buFont typeface="Wingdings" panose="05000000000000000000" pitchFamily="2" charset="2"/>
              <a:buChar char="ü"/>
            </a:pPr>
            <a:r>
              <a:rPr lang="ja-JP" altLang="en-US" sz="1100" dirty="0"/>
              <a:t>図面・カタログ・仕様書等があれば参考資料として別添してください。</a:t>
            </a:r>
          </a:p>
          <a:p>
            <a:pPr indent="0" algn="l" eaLnBrk="1" hangingPunct="1">
              <a:spcBef>
                <a:spcPts val="600"/>
              </a:spcBef>
              <a:spcAft>
                <a:spcPts val="600"/>
              </a:spcAft>
            </a:pPr>
            <a:r>
              <a:rPr lang="en-US" altLang="ja-JP" sz="1100" dirty="0"/>
              <a:t>※</a:t>
            </a:r>
            <a:r>
              <a:rPr lang="ja-JP" altLang="en-US" sz="1100" dirty="0"/>
              <a:t>課題分担機関が複数ある場合には、ページをコピーし、１機関ごとに１頁分記載してください。</a:t>
            </a:r>
          </a:p>
        </p:txBody>
      </p:sp>
      <p:sp>
        <p:nvSpPr>
          <p:cNvPr id="5" name="AutoShape 10">
            <a:extLst>
              <a:ext uri="{FF2B5EF4-FFF2-40B4-BE49-F238E27FC236}">
                <a16:creationId xmlns:a16="http://schemas.microsoft.com/office/drawing/2014/main" id="{81596137-8B0F-0D87-255C-BC43129A8365}"/>
              </a:ext>
            </a:extLst>
          </p:cNvPr>
          <p:cNvSpPr>
            <a:spLocks noChangeArrowheads="1"/>
          </p:cNvSpPr>
          <p:nvPr/>
        </p:nvSpPr>
        <p:spPr bwMode="auto">
          <a:xfrm>
            <a:off x="7018644" y="369332"/>
            <a:ext cx="2616245" cy="340134"/>
          </a:xfrm>
          <a:prstGeom prst="roundRect">
            <a:avLst>
              <a:gd name="adj" fmla="val 16667"/>
            </a:avLst>
          </a:prstGeom>
          <a:solidFill>
            <a:srgbClr val="92D050"/>
          </a:solidFill>
          <a:ln w="19050">
            <a:solidFill>
              <a:schemeClr val="tx1"/>
            </a:solidFill>
            <a:round/>
          </a:ln>
          <a:effectLst>
            <a:outerShdw dist="107763" dir="2700000" algn="ctr" rotWithShape="0">
              <a:schemeClr val="bg2">
                <a:alpha val="50000"/>
              </a:schemeClr>
            </a:outerShdw>
          </a:effectLst>
        </p:spPr>
        <p:txBody>
          <a:bodyPr lIns="91440" tIns="45720" rIns="91440" bIns="45720" anchor="ctr"/>
          <a:lstStyle>
            <a:lvl1pPr indent="85725"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447675" indent="-18288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indent="0" algn="l"/>
            <a:r>
              <a:rPr lang="ja-JP" altLang="en-US" sz="1100" dirty="0"/>
              <a:t>代表機関あるいは課題分担機関が記入</a:t>
            </a:r>
          </a:p>
        </p:txBody>
      </p:sp>
      <p:sp>
        <p:nvSpPr>
          <p:cNvPr id="7" name="正方形/長方形 6">
            <a:extLst>
              <a:ext uri="{FF2B5EF4-FFF2-40B4-BE49-F238E27FC236}">
                <a16:creationId xmlns:a16="http://schemas.microsoft.com/office/drawing/2014/main" id="{98F4D887-3B5C-CD39-C8C4-CD00689A06E1}"/>
              </a:ext>
            </a:extLst>
          </p:cNvPr>
          <p:cNvSpPr/>
          <p:nvPr/>
        </p:nvSpPr>
        <p:spPr bwMode="auto">
          <a:xfrm>
            <a:off x="199678" y="908720"/>
            <a:ext cx="9339246" cy="5328592"/>
          </a:xfrm>
          <a:prstGeom prst="rect">
            <a:avLst/>
          </a:prstGeom>
          <a:noFill/>
          <a:ln w="9525" cap="flat" cmpd="sng" algn="ctr">
            <a:solidFill>
              <a:schemeClr val="bg2"/>
            </a:solidFill>
            <a:prstDash val="solid"/>
            <a:round/>
            <a:headEnd type="none" w="med" len="med"/>
            <a:tailEnd type="none" w="med" len="med"/>
          </a:ln>
        </p:spPr>
        <p:txBody>
          <a:bodyPr vert="horz" wrap="none" lIns="91440" tIns="45720" rIns="91440" bIns="45720" numCol="1" rtlCol="0" anchor="ctr"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ja-JP" altLang="en-US" sz="1000" b="0" i="0" u="none" strike="noStrike" cap="none" normalizeH="0" baseline="0">
              <a:ln>
                <a:noFill/>
              </a:ln>
              <a:solidFill>
                <a:schemeClr val="tx1"/>
              </a:solidFill>
              <a:effectLst/>
              <a:latin typeface="ＭＳ Ｐゴシック" panose="020B0600070205080204" pitchFamily="50" charset="-128"/>
              <a:ea typeface="ＭＳ Ｐゴシック" panose="020B0600070205080204" pitchFamily="50" charset="-128"/>
            </a:endParaRPr>
          </a:p>
        </p:txBody>
      </p:sp>
      <p:sp>
        <p:nvSpPr>
          <p:cNvPr id="8" name="テキスト ボックス 7">
            <a:extLst>
              <a:ext uri="{FF2B5EF4-FFF2-40B4-BE49-F238E27FC236}">
                <a16:creationId xmlns:a16="http://schemas.microsoft.com/office/drawing/2014/main" id="{C3E11FA6-6879-4473-3711-44689E7778AE}"/>
              </a:ext>
            </a:extLst>
          </p:cNvPr>
          <p:cNvSpPr txBox="1"/>
          <p:nvPr/>
        </p:nvSpPr>
        <p:spPr>
          <a:xfrm>
            <a:off x="199678" y="923657"/>
            <a:ext cx="7560558" cy="246221"/>
          </a:xfrm>
          <a:prstGeom prst="rect">
            <a:avLst/>
          </a:prstGeom>
          <a:noFill/>
        </p:spPr>
        <p:txBody>
          <a:bodyPr wrap="square">
            <a:spAutoFit/>
          </a:bodyPr>
          <a:lstStyle/>
          <a:p>
            <a:pPr algn="l"/>
            <a:r>
              <a:rPr lang="ja-JP" altLang="en-US" b="1" dirty="0"/>
              <a:t>〇本事業終了時点で達成する環境整備（施設・設備・システム）について、主な仕様を記載してください</a:t>
            </a:r>
          </a:p>
        </p:txBody>
      </p:sp>
    </p:spTree>
    <p:extLst>
      <p:ext uri="{BB962C8B-B14F-4D97-AF65-F5344CB8AC3E}">
        <p14:creationId xmlns:p14="http://schemas.microsoft.com/office/powerpoint/2010/main" val="35675485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6">
            <a:extLst>
              <a:ext uri="{FF2B5EF4-FFF2-40B4-BE49-F238E27FC236}">
                <a16:creationId xmlns:a16="http://schemas.microsoft.com/office/drawing/2014/main" id="{EEF58CA9-8E6A-4E84-0556-972E3D6AD260}"/>
              </a:ext>
            </a:extLst>
          </p:cNvPr>
          <p:cNvGraphicFramePr>
            <a:graphicFrameLocks noGrp="1"/>
          </p:cNvGraphicFramePr>
          <p:nvPr>
            <p:extLst>
              <p:ext uri="{D42A27DB-BD31-4B8C-83A1-F6EECF244321}">
                <p14:modId xmlns:p14="http://schemas.microsoft.com/office/powerpoint/2010/main" val="3206560270"/>
              </p:ext>
            </p:extLst>
          </p:nvPr>
        </p:nvGraphicFramePr>
        <p:xfrm>
          <a:off x="199677" y="1214755"/>
          <a:ext cx="9298335" cy="3841700"/>
        </p:xfrm>
        <a:graphic>
          <a:graphicData uri="http://schemas.openxmlformats.org/drawingml/2006/table">
            <a:tbl>
              <a:tblPr firstRow="1" bandRow="1">
                <a:tableStyleId>{5C22544A-7EE6-4342-B048-85BDC9FD1C3A}</a:tableStyleId>
              </a:tblPr>
              <a:tblGrid>
                <a:gridCol w="1863645">
                  <a:extLst>
                    <a:ext uri="{9D8B030D-6E8A-4147-A177-3AD203B41FA5}">
                      <a16:colId xmlns:a16="http://schemas.microsoft.com/office/drawing/2014/main" val="759661270"/>
                    </a:ext>
                  </a:extLst>
                </a:gridCol>
                <a:gridCol w="1472792">
                  <a:extLst>
                    <a:ext uri="{9D8B030D-6E8A-4147-A177-3AD203B41FA5}">
                      <a16:colId xmlns:a16="http://schemas.microsoft.com/office/drawing/2014/main" val="4158469975"/>
                    </a:ext>
                  </a:extLst>
                </a:gridCol>
                <a:gridCol w="5961898">
                  <a:extLst>
                    <a:ext uri="{9D8B030D-6E8A-4147-A177-3AD203B41FA5}">
                      <a16:colId xmlns:a16="http://schemas.microsoft.com/office/drawing/2014/main" val="2605447024"/>
                    </a:ext>
                  </a:extLst>
                </a:gridCol>
              </a:tblGrid>
              <a:tr h="198021">
                <a:tc gridSpan="2">
                  <a:txBody>
                    <a:bodyPr/>
                    <a:lstStyle/>
                    <a:p>
                      <a:r>
                        <a:rPr kumimoji="1" lang="ja-JP" altLang="en-US" sz="1050" dirty="0">
                          <a:solidFill>
                            <a:schemeClr val="accent4"/>
                          </a:solidFill>
                        </a:rPr>
                        <a:t>担当者名</a:t>
                      </a:r>
                    </a:p>
                  </a:txBody>
                  <a:tcPr/>
                </a:tc>
                <a:tc hMerge="1">
                  <a:txBody>
                    <a:bodyPr/>
                    <a:lstStyle/>
                    <a:p>
                      <a:endParaRPr kumimoji="1" lang="ja-JP" altLang="en-US"/>
                    </a:p>
                  </a:txBody>
                  <a:tcPr/>
                </a:tc>
                <a:tc>
                  <a:txBody>
                    <a:bodyPr/>
                    <a:lstStyle/>
                    <a:p>
                      <a:r>
                        <a:rPr lang="ja-JP" altLang="en-US" sz="1050" dirty="0">
                          <a:solidFill>
                            <a:schemeClr val="accent4"/>
                          </a:solidFill>
                        </a:rPr>
                        <a:t>本事業における役割・担当業務、略</a:t>
                      </a:r>
                      <a:r>
                        <a:rPr kumimoji="1" lang="ja-JP" altLang="en-US" sz="1050" dirty="0">
                          <a:solidFill>
                            <a:schemeClr val="accent4"/>
                          </a:solidFill>
                        </a:rPr>
                        <a:t>歴・</a:t>
                      </a:r>
                      <a:r>
                        <a:rPr lang="ja-JP" altLang="en-US" sz="1050" dirty="0">
                          <a:solidFill>
                            <a:schemeClr val="accent4"/>
                          </a:solidFill>
                        </a:rPr>
                        <a:t>保有スキル、</a:t>
                      </a:r>
                      <a:r>
                        <a:rPr kumimoji="1" lang="ja-JP" altLang="en-US" sz="1050" dirty="0">
                          <a:solidFill>
                            <a:schemeClr val="accent4"/>
                          </a:solidFill>
                        </a:rPr>
                        <a:t>実績等</a:t>
                      </a:r>
                    </a:p>
                  </a:txBody>
                  <a:tcPr/>
                </a:tc>
                <a:extLst>
                  <a:ext uri="{0D108BD9-81ED-4DB2-BD59-A6C34878D82A}">
                    <a16:rowId xmlns:a16="http://schemas.microsoft.com/office/drawing/2014/main" val="131403800"/>
                  </a:ext>
                </a:extLst>
              </a:tr>
              <a:tr h="1161856">
                <a:tc>
                  <a:txBody>
                    <a:bodyPr/>
                    <a:lstStyle/>
                    <a:p>
                      <a:r>
                        <a:rPr lang="ja-JP" altLang="en-US" sz="1050" dirty="0"/>
                        <a:t>課題分担</a:t>
                      </a:r>
                      <a:r>
                        <a:rPr kumimoji="1" lang="ja-JP" altLang="en-US" sz="1050" dirty="0"/>
                        <a:t>責任者</a:t>
                      </a:r>
                    </a:p>
                    <a:p>
                      <a:pPr lvl="0">
                        <a:buNone/>
                      </a:pPr>
                      <a:r>
                        <a:rPr lang="ja-JP" altLang="en-US" sz="1050" dirty="0">
                          <a:solidFill>
                            <a:srgbClr val="FF0000"/>
                          </a:solidFill>
                        </a:rPr>
                        <a:t>氏名</a:t>
                      </a:r>
                    </a:p>
                  </a:txBody>
                  <a:tcPr/>
                </a:tc>
                <a:tc>
                  <a:txBody>
                    <a:bodyPr/>
                    <a:lstStyle/>
                    <a:p>
                      <a:r>
                        <a:rPr lang="ja-JP" altLang="en-US" sz="1050" i="1" dirty="0">
                          <a:solidFill>
                            <a:srgbClr val="FF0000"/>
                          </a:solidFill>
                        </a:rPr>
                        <a:t>所属・役職</a:t>
                      </a:r>
                      <a:endParaRPr kumimoji="1" lang="ja-JP" altLang="en-US" sz="1050" i="1" dirty="0">
                        <a:solidFill>
                          <a:srgbClr val="FF0000"/>
                        </a:solidFill>
                      </a:endParaRPr>
                    </a:p>
                  </a:txBody>
                  <a:tcPr/>
                </a:tc>
                <a:tc>
                  <a:txBody>
                    <a:bodyPr/>
                    <a:lstStyle/>
                    <a:p>
                      <a:r>
                        <a:rPr lang="ja-JP" altLang="en-US" sz="1050" i="1" dirty="0">
                          <a:solidFill>
                            <a:srgbClr val="FF0000"/>
                          </a:solidFill>
                        </a:rPr>
                        <a:t>役割：</a:t>
                      </a:r>
                      <a:endParaRPr lang="ja-JP" sz="1050" b="0" i="1" u="none" strike="noStrike" noProof="0" dirty="0">
                        <a:latin typeface="Arial"/>
                      </a:endParaRPr>
                    </a:p>
                    <a:p>
                      <a:pPr lvl="0">
                        <a:buNone/>
                      </a:pPr>
                      <a:r>
                        <a:rPr lang="ja-JP" altLang="en-US" sz="1050" i="1" dirty="0">
                          <a:solidFill>
                            <a:srgbClr val="FF0000"/>
                          </a:solidFill>
                        </a:rPr>
                        <a:t>略歴：</a:t>
                      </a:r>
                    </a:p>
                    <a:p>
                      <a:pPr lvl="0">
                        <a:buNone/>
                      </a:pPr>
                      <a:r>
                        <a:rPr lang="ja-JP" altLang="en-US" sz="1050" i="1" dirty="0">
                          <a:solidFill>
                            <a:srgbClr val="FF0000"/>
                          </a:solidFill>
                        </a:rPr>
                        <a:t>実績：</a:t>
                      </a:r>
                    </a:p>
                  </a:txBody>
                  <a:tcPr/>
                </a:tc>
                <a:extLst>
                  <a:ext uri="{0D108BD9-81ED-4DB2-BD59-A6C34878D82A}">
                    <a16:rowId xmlns:a16="http://schemas.microsoft.com/office/drawing/2014/main" val="1091053540"/>
                  </a:ext>
                </a:extLst>
              </a:tr>
              <a:tr h="607096">
                <a:tc>
                  <a:txBody>
                    <a:bodyPr/>
                    <a:lstStyle/>
                    <a:p>
                      <a:r>
                        <a:rPr kumimoji="1" lang="ja-JP" altLang="en-US" sz="1050">
                          <a:solidFill>
                            <a:srgbClr val="FF0000"/>
                          </a:solidFill>
                        </a:rPr>
                        <a:t>担当</a:t>
                      </a:r>
                      <a:r>
                        <a:rPr kumimoji="1" lang="en-US" altLang="ja-JP" sz="1050" dirty="0">
                          <a:solidFill>
                            <a:srgbClr val="FF0000"/>
                          </a:solidFill>
                        </a:rPr>
                        <a:t>1</a:t>
                      </a:r>
                      <a:r>
                        <a:rPr lang="en-US" altLang="ja-JP" sz="1050" dirty="0">
                          <a:solidFill>
                            <a:srgbClr val="FF0000"/>
                          </a:solidFill>
                        </a:rPr>
                        <a:t>氏名</a:t>
                      </a:r>
                      <a:endParaRPr kumimoji="1" lang="ja-JP" altLang="en-US" sz="1050" dirty="0">
                        <a:solidFill>
                          <a:srgbClr val="FF0000"/>
                        </a:solidFill>
                      </a:endParaRPr>
                    </a:p>
                  </a:txBody>
                  <a:tcPr/>
                </a:tc>
                <a:tc>
                  <a:txBody>
                    <a:bodyPr/>
                    <a:lstStyle/>
                    <a:p>
                      <a:pPr lvl="0">
                        <a:buNone/>
                      </a:pPr>
                      <a:r>
                        <a:rPr lang="ja-JP" sz="1050" b="0" i="1" u="none" strike="noStrike" noProof="0" dirty="0">
                          <a:solidFill>
                            <a:srgbClr val="FF0000"/>
                          </a:solidFill>
                          <a:latin typeface="Arial"/>
                        </a:rPr>
                        <a:t>所属</a:t>
                      </a:r>
                      <a:r>
                        <a:rPr lang="ja-JP" altLang="en-US" sz="1050" b="0" i="1" u="none" strike="noStrike" noProof="0" dirty="0">
                          <a:solidFill>
                            <a:srgbClr val="FF0000"/>
                          </a:solidFill>
                        </a:rPr>
                        <a:t>・役職</a:t>
                      </a:r>
                      <a:endParaRPr kumimoji="1" lang="en-US" altLang="ja-JP" i="1" dirty="0"/>
                    </a:p>
                  </a:txBody>
                  <a:tcPr/>
                </a:tc>
                <a:tc>
                  <a:txBody>
                    <a:bodyPr/>
                    <a:lstStyle/>
                    <a:p>
                      <a:r>
                        <a:rPr lang="ja-JP" altLang="en-US" sz="1050" i="1" dirty="0">
                          <a:solidFill>
                            <a:srgbClr val="FF0000"/>
                          </a:solidFill>
                        </a:rPr>
                        <a:t>担当業務：</a:t>
                      </a:r>
                      <a:endParaRPr lang="ja-JP" altLang="ja-JP" sz="1050" b="0" i="1" u="none" strike="noStrike" noProof="0" dirty="0">
                        <a:latin typeface="+mn-lt"/>
                      </a:endParaRPr>
                    </a:p>
                    <a:p>
                      <a:pPr lvl="0">
                        <a:buNone/>
                      </a:pPr>
                      <a:r>
                        <a:rPr lang="ja-JP" altLang="en-US" sz="1050" i="1" dirty="0">
                          <a:solidFill>
                            <a:srgbClr val="FF0000"/>
                          </a:solidFill>
                        </a:rPr>
                        <a:t>略歴：</a:t>
                      </a:r>
                    </a:p>
                    <a:p>
                      <a:pPr lvl="0">
                        <a:buNone/>
                      </a:pPr>
                      <a:r>
                        <a:rPr lang="ja-JP" altLang="en-US" sz="1050" i="1" dirty="0">
                          <a:solidFill>
                            <a:srgbClr val="FF0000"/>
                          </a:solidFill>
                        </a:rPr>
                        <a:t>実績：</a:t>
                      </a:r>
                    </a:p>
                  </a:txBody>
                  <a:tcPr/>
                </a:tc>
                <a:extLst>
                  <a:ext uri="{0D108BD9-81ED-4DB2-BD59-A6C34878D82A}">
                    <a16:rowId xmlns:a16="http://schemas.microsoft.com/office/drawing/2014/main" val="536224017"/>
                  </a:ext>
                </a:extLst>
              </a:tr>
              <a:tr h="6070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rgbClr val="FF0000"/>
                          </a:solidFill>
                        </a:rPr>
                        <a:t>担当</a:t>
                      </a:r>
                      <a:r>
                        <a:rPr kumimoji="1" lang="en-US" altLang="ja-JP" sz="1050" dirty="0">
                          <a:solidFill>
                            <a:srgbClr val="FF0000"/>
                          </a:solidFill>
                        </a:rPr>
                        <a:t>2</a:t>
                      </a:r>
                      <a:r>
                        <a:rPr lang="en-US" altLang="ja-JP" sz="1050" dirty="0">
                          <a:solidFill>
                            <a:srgbClr val="FF0000"/>
                          </a:solidFill>
                        </a:rPr>
                        <a:t>氏名</a:t>
                      </a:r>
                      <a:endParaRPr kumimoji="1" lang="ja-JP" altLang="en-US" sz="1050" dirty="0">
                        <a:solidFill>
                          <a:srgbClr val="FF0000"/>
                        </a:solidFill>
                      </a:endParaRPr>
                    </a:p>
                  </a:txBody>
                  <a:tcPr/>
                </a:tc>
                <a:tc>
                  <a:txBody>
                    <a:bodyPr/>
                    <a:lstStyle/>
                    <a:p>
                      <a:endParaRPr kumimoji="1" lang="ja-JP" altLang="en-US" sz="1050" dirty="0"/>
                    </a:p>
                  </a:txBody>
                  <a:tcPr/>
                </a:tc>
                <a:tc>
                  <a:txBody>
                    <a:bodyPr/>
                    <a:lstStyle/>
                    <a:p>
                      <a:endParaRPr kumimoji="1" lang="ja-JP" altLang="en-US" sz="1050" dirty="0"/>
                    </a:p>
                  </a:txBody>
                  <a:tcPr/>
                </a:tc>
                <a:extLst>
                  <a:ext uri="{0D108BD9-81ED-4DB2-BD59-A6C34878D82A}">
                    <a16:rowId xmlns:a16="http://schemas.microsoft.com/office/drawing/2014/main" val="1173894063"/>
                  </a:ext>
                </a:extLst>
              </a:tr>
              <a:tr h="6070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rgbClr val="FF0000"/>
                          </a:solidFill>
                        </a:rPr>
                        <a:t>担当</a:t>
                      </a:r>
                      <a:r>
                        <a:rPr kumimoji="1" lang="en-US" altLang="ja-JP" sz="1050" dirty="0">
                          <a:solidFill>
                            <a:srgbClr val="FF0000"/>
                          </a:solidFill>
                        </a:rPr>
                        <a:t>3</a:t>
                      </a:r>
                      <a:r>
                        <a:rPr kumimoji="1" lang="ja-JP" altLang="en-US" sz="1050" dirty="0">
                          <a:solidFill>
                            <a:srgbClr val="FF0000"/>
                          </a:solidFill>
                        </a:rPr>
                        <a:t>氏名</a:t>
                      </a:r>
                    </a:p>
                  </a:txBody>
                  <a:tcPr/>
                </a:tc>
                <a:tc>
                  <a:txBody>
                    <a:bodyPr/>
                    <a:lstStyle/>
                    <a:p>
                      <a:endParaRPr kumimoji="1" lang="ja-JP" altLang="en-US" sz="1050" dirty="0"/>
                    </a:p>
                  </a:txBody>
                  <a:tcPr/>
                </a:tc>
                <a:tc>
                  <a:txBody>
                    <a:bodyPr/>
                    <a:lstStyle/>
                    <a:p>
                      <a:endParaRPr kumimoji="1" lang="ja-JP" altLang="en-US" sz="1050" dirty="0"/>
                    </a:p>
                  </a:txBody>
                  <a:tcPr/>
                </a:tc>
                <a:extLst>
                  <a:ext uri="{0D108BD9-81ED-4DB2-BD59-A6C34878D82A}">
                    <a16:rowId xmlns:a16="http://schemas.microsoft.com/office/drawing/2014/main" val="900900069"/>
                  </a:ext>
                </a:extLst>
              </a:tr>
              <a:tr h="607096">
                <a:tc>
                  <a:txBody>
                    <a:bodyPr/>
                    <a:lstStyle/>
                    <a:p>
                      <a:r>
                        <a:rPr kumimoji="1" lang="ja-JP" altLang="en-US" sz="1050" dirty="0">
                          <a:solidFill>
                            <a:srgbClr val="FF0000"/>
                          </a:solidFill>
                        </a:rPr>
                        <a:t>・・・</a:t>
                      </a:r>
                    </a:p>
                  </a:txBody>
                  <a:tcPr/>
                </a:tc>
                <a:tc>
                  <a:txBody>
                    <a:bodyPr/>
                    <a:lstStyle/>
                    <a:p>
                      <a:endParaRPr kumimoji="1" lang="ja-JP" altLang="en-US" sz="1050" dirty="0"/>
                    </a:p>
                  </a:txBody>
                  <a:tcPr/>
                </a:tc>
                <a:tc>
                  <a:txBody>
                    <a:bodyPr/>
                    <a:lstStyle/>
                    <a:p>
                      <a:endParaRPr kumimoji="1" lang="ja-JP" altLang="en-US" sz="1050" dirty="0"/>
                    </a:p>
                  </a:txBody>
                  <a:tcPr/>
                </a:tc>
                <a:extLst>
                  <a:ext uri="{0D108BD9-81ED-4DB2-BD59-A6C34878D82A}">
                    <a16:rowId xmlns:a16="http://schemas.microsoft.com/office/drawing/2014/main" val="2832973922"/>
                  </a:ext>
                </a:extLst>
              </a:tr>
            </a:tbl>
          </a:graphicData>
        </a:graphic>
      </p:graphicFrame>
      <p:sp>
        <p:nvSpPr>
          <p:cNvPr id="3" name="Text Box 2"/>
          <p:cNvSpPr txBox="1">
            <a:spLocks noChangeArrowheads="1"/>
          </p:cNvSpPr>
          <p:nvPr/>
        </p:nvSpPr>
        <p:spPr bwMode="auto">
          <a:xfrm>
            <a:off x="99060" y="0"/>
            <a:ext cx="68693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２．２．</a:t>
            </a:r>
            <a:r>
              <a:rPr kumimoji="1" lang="zh-TW" altLang="en-US" sz="1800" dirty="0">
                <a:solidFill>
                  <a:srgbClr val="000099"/>
                </a:solidFill>
                <a:latin typeface="HGPｺﾞｼｯｸE" panose="020B0900000000000000" pitchFamily="50" charset="-128"/>
                <a:ea typeface="HGPｺﾞｼｯｸE" panose="020B0900000000000000" pitchFamily="50" charset="-128"/>
              </a:rPr>
              <a:t>課題</a:t>
            </a:r>
            <a:r>
              <a:rPr kumimoji="1" lang="ja-JP" altLang="en-US" sz="1800" dirty="0">
                <a:solidFill>
                  <a:srgbClr val="000099"/>
                </a:solidFill>
                <a:latin typeface="HGPｺﾞｼｯｸE" panose="020B0900000000000000" pitchFamily="50" charset="-128"/>
                <a:ea typeface="HGPｺﾞｼｯｸE" panose="020B0900000000000000" pitchFamily="50" charset="-128"/>
              </a:rPr>
              <a:t>２（製品・技術提供）を担う課題分担</a:t>
            </a:r>
            <a:r>
              <a:rPr kumimoji="1" lang="zh-TW" altLang="en-US" sz="1800" dirty="0">
                <a:solidFill>
                  <a:srgbClr val="000099"/>
                </a:solidFill>
                <a:latin typeface="HGPｺﾞｼｯｸE" panose="020B0900000000000000" pitchFamily="50" charset="-128"/>
                <a:ea typeface="HGPｺﾞｼｯｸE" panose="020B0900000000000000" pitchFamily="50" charset="-128"/>
              </a:rPr>
              <a:t>機関</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6" name="AutoShape 10">
            <a:extLst>
              <a:ext uri="{FF2B5EF4-FFF2-40B4-BE49-F238E27FC236}">
                <a16:creationId xmlns:a16="http://schemas.microsoft.com/office/drawing/2014/main" id="{E2972F7B-D620-242E-7AEE-EFDB35C39E82}"/>
              </a:ext>
            </a:extLst>
          </p:cNvPr>
          <p:cNvSpPr>
            <a:spLocks noChangeArrowheads="1"/>
          </p:cNvSpPr>
          <p:nvPr/>
        </p:nvSpPr>
        <p:spPr bwMode="auto">
          <a:xfrm>
            <a:off x="1126482" y="4653136"/>
            <a:ext cx="8578254" cy="1843999"/>
          </a:xfrm>
          <a:prstGeom prst="roundRect">
            <a:avLst>
              <a:gd name="adj" fmla="val 16667"/>
            </a:avLst>
          </a:prstGeom>
          <a:solidFill>
            <a:srgbClr val="FFFF99"/>
          </a:solidFill>
          <a:ln w="19050">
            <a:solidFill>
              <a:schemeClr val="tx1"/>
            </a:solidFill>
            <a:round/>
          </a:ln>
          <a:effectLst>
            <a:outerShdw dist="107763" dir="2700000" algn="ctr" rotWithShape="0">
              <a:schemeClr val="bg2">
                <a:alpha val="50000"/>
              </a:schemeClr>
            </a:outerShdw>
          </a:effectLst>
        </p:spPr>
        <p:txBody>
          <a:bodyPr lIns="91440" tIns="45720" rIns="91440" bIns="45720" anchor="ctr"/>
          <a:lstStyle>
            <a:lvl1pPr indent="85725"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447675" indent="-18288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171450" indent="-171450" algn="l" eaLnBrk="1" hangingPunct="1">
              <a:spcBef>
                <a:spcPts val="600"/>
              </a:spcBef>
              <a:spcAft>
                <a:spcPts val="600"/>
              </a:spcAft>
              <a:buFont typeface="Wingdings" panose="05000000000000000000" pitchFamily="2" charset="2"/>
              <a:buChar char="ü"/>
            </a:pPr>
            <a:r>
              <a:rPr lang="ja-JP" altLang="en-US" sz="1100" dirty="0">
                <a:latin typeface="ＭＳ Ｐゴシック"/>
                <a:ea typeface="ＭＳ Ｐゴシック"/>
              </a:rPr>
              <a:t>責任者（統括責任者あるいは課題分担責任者）、主な担当者について、本事業に関連する役割・担当業務、略歴・保有スキル、実績等を表の形式で記載してください。</a:t>
            </a:r>
            <a:endParaRPr lang="en-US" altLang="ja-JP" sz="1100" dirty="0">
              <a:latin typeface="ＭＳ Ｐゴシック"/>
              <a:ea typeface="ＭＳ Ｐゴシック"/>
            </a:endParaRPr>
          </a:p>
          <a:p>
            <a:pPr marL="171450" indent="-171450" algn="l">
              <a:spcBef>
                <a:spcPts val="600"/>
              </a:spcBef>
              <a:spcAft>
                <a:spcPts val="600"/>
              </a:spcAft>
              <a:buFont typeface="Wingdings" panose="05000000000000000000" pitchFamily="2" charset="2"/>
              <a:buChar char="ü"/>
            </a:pPr>
            <a:r>
              <a:rPr lang="ja-JP" altLang="en-US" sz="1100" dirty="0">
                <a:latin typeface="ＭＳ Ｐゴシック"/>
                <a:ea typeface="ＭＳ Ｐゴシック"/>
              </a:rPr>
              <a:t>論文・著書・知的財産がある場合にはリスト化し、別添資料としてリストを添付してください。</a:t>
            </a:r>
            <a:endParaRPr lang="en-US" altLang="ja-JP" sz="1100" dirty="0">
              <a:latin typeface="ＭＳ Ｐゴシック"/>
              <a:ea typeface="ＭＳ Ｐゴシック"/>
            </a:endParaRPr>
          </a:p>
          <a:p>
            <a:pPr marL="171450" indent="-171450" algn="l">
              <a:spcBef>
                <a:spcPts val="600"/>
              </a:spcBef>
              <a:spcAft>
                <a:spcPts val="600"/>
              </a:spcAft>
              <a:buFont typeface="Wingdings" panose="05000000000000000000" pitchFamily="2" charset="2"/>
              <a:buChar char="ü"/>
            </a:pPr>
            <a:r>
              <a:rPr lang="ja-JP" altLang="en-US" sz="1100" dirty="0">
                <a:latin typeface="ＭＳ Ｐゴシック"/>
                <a:ea typeface="ＭＳ Ｐゴシック"/>
              </a:rPr>
              <a:t>1機関で複数頁にわたっても結構です。</a:t>
            </a:r>
          </a:p>
          <a:p>
            <a:pPr indent="0" algn="l" eaLnBrk="1" hangingPunct="1">
              <a:spcBef>
                <a:spcPts val="600"/>
              </a:spcBef>
              <a:spcAft>
                <a:spcPts val="600"/>
              </a:spcAft>
            </a:pPr>
            <a:r>
              <a:rPr lang="en-US" altLang="ja-JP" sz="1100" dirty="0"/>
              <a:t>※</a:t>
            </a:r>
            <a:r>
              <a:rPr lang="ja-JP" altLang="en-US" sz="1100" dirty="0"/>
              <a:t>課題分担機関が複数ある場合には、ページをコピーし、１機関ごとに１頁分記載してください。</a:t>
            </a:r>
          </a:p>
        </p:txBody>
      </p:sp>
      <p:sp>
        <p:nvSpPr>
          <p:cNvPr id="5" name="AutoShape 10">
            <a:extLst>
              <a:ext uri="{FF2B5EF4-FFF2-40B4-BE49-F238E27FC236}">
                <a16:creationId xmlns:a16="http://schemas.microsoft.com/office/drawing/2014/main" id="{81596137-8B0F-0D87-255C-BC43129A8365}"/>
              </a:ext>
            </a:extLst>
          </p:cNvPr>
          <p:cNvSpPr>
            <a:spLocks noChangeArrowheads="1"/>
          </p:cNvSpPr>
          <p:nvPr/>
        </p:nvSpPr>
        <p:spPr bwMode="auto">
          <a:xfrm>
            <a:off x="7130558" y="369332"/>
            <a:ext cx="2616245" cy="340134"/>
          </a:xfrm>
          <a:prstGeom prst="roundRect">
            <a:avLst>
              <a:gd name="adj" fmla="val 16667"/>
            </a:avLst>
          </a:prstGeom>
          <a:solidFill>
            <a:srgbClr val="92D050"/>
          </a:solidFill>
          <a:ln w="19050">
            <a:solidFill>
              <a:schemeClr val="tx1"/>
            </a:solidFill>
            <a:round/>
          </a:ln>
          <a:effectLst>
            <a:outerShdw dist="107763" dir="2700000" algn="ctr" rotWithShape="0">
              <a:schemeClr val="bg2">
                <a:alpha val="50000"/>
              </a:schemeClr>
            </a:outerShdw>
          </a:effectLst>
        </p:spPr>
        <p:txBody>
          <a:bodyPr lIns="91440" tIns="45720" rIns="91440" bIns="45720" anchor="ctr"/>
          <a:lstStyle>
            <a:lvl1pPr indent="85725"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447675" indent="-18288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indent="0" algn="l"/>
            <a:r>
              <a:rPr lang="ja-JP" altLang="en-US" sz="1100" dirty="0"/>
              <a:t>代表機関あるいは課題分担機関が記入</a:t>
            </a:r>
          </a:p>
        </p:txBody>
      </p:sp>
      <p:sp>
        <p:nvSpPr>
          <p:cNvPr id="4" name="テキスト ボックス 3">
            <a:extLst>
              <a:ext uri="{FF2B5EF4-FFF2-40B4-BE49-F238E27FC236}">
                <a16:creationId xmlns:a16="http://schemas.microsoft.com/office/drawing/2014/main" id="{CED8687F-DA43-DE29-5A4B-E70F26CA6D59}"/>
              </a:ext>
            </a:extLst>
          </p:cNvPr>
          <p:cNvSpPr txBox="1"/>
          <p:nvPr/>
        </p:nvSpPr>
        <p:spPr>
          <a:xfrm>
            <a:off x="220133" y="842350"/>
            <a:ext cx="4732073" cy="307777"/>
          </a:xfrm>
          <a:prstGeom prst="rect">
            <a:avLst/>
          </a:prstGeom>
          <a:noFill/>
        </p:spPr>
        <p:txBody>
          <a:bodyPr wrap="square" rtlCol="0">
            <a:spAutoFit/>
          </a:bodyPr>
          <a:lstStyle/>
          <a:p>
            <a:pPr algn="l"/>
            <a:r>
              <a:rPr kumimoji="1" lang="ja-JP" altLang="en-US" sz="1400" b="1" dirty="0"/>
              <a:t>課題分担機関名：</a:t>
            </a:r>
          </a:p>
        </p:txBody>
      </p:sp>
    </p:spTree>
    <p:extLst>
      <p:ext uri="{BB962C8B-B14F-4D97-AF65-F5344CB8AC3E}">
        <p14:creationId xmlns:p14="http://schemas.microsoft.com/office/powerpoint/2010/main" val="27773449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99060" y="0"/>
            <a:ext cx="68693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２．３．</a:t>
            </a:r>
            <a:r>
              <a:rPr kumimoji="1" lang="zh-TW" altLang="en-US" sz="1800" dirty="0">
                <a:solidFill>
                  <a:srgbClr val="000099"/>
                </a:solidFill>
                <a:latin typeface="HGPｺﾞｼｯｸE" panose="020B0900000000000000" pitchFamily="50" charset="-128"/>
                <a:ea typeface="HGPｺﾞｼｯｸE" panose="020B0900000000000000" pitchFamily="50" charset="-128"/>
              </a:rPr>
              <a:t>課題</a:t>
            </a:r>
            <a:r>
              <a:rPr kumimoji="1" lang="ja-JP" altLang="en-US" sz="1800" dirty="0">
                <a:solidFill>
                  <a:srgbClr val="000099"/>
                </a:solidFill>
                <a:latin typeface="HGPｺﾞｼｯｸE" panose="020B0900000000000000" pitchFamily="50" charset="-128"/>
                <a:ea typeface="HGPｺﾞｼｯｸE" panose="020B0900000000000000" pitchFamily="50" charset="-128"/>
              </a:rPr>
              <a:t>３（受託）を担う課題分担</a:t>
            </a:r>
            <a:r>
              <a:rPr kumimoji="1" lang="zh-TW" altLang="en-US" sz="1800" dirty="0">
                <a:solidFill>
                  <a:srgbClr val="000099"/>
                </a:solidFill>
                <a:latin typeface="HGPｺﾞｼｯｸE" panose="020B0900000000000000" pitchFamily="50" charset="-128"/>
                <a:ea typeface="HGPｺﾞｼｯｸE" panose="020B0900000000000000" pitchFamily="50" charset="-128"/>
              </a:rPr>
              <a:t>機関</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6" name="AutoShape 10">
            <a:extLst>
              <a:ext uri="{FF2B5EF4-FFF2-40B4-BE49-F238E27FC236}">
                <a16:creationId xmlns:a16="http://schemas.microsoft.com/office/drawing/2014/main" id="{E2972F7B-D620-242E-7AEE-EFDB35C39E82}"/>
              </a:ext>
            </a:extLst>
          </p:cNvPr>
          <p:cNvSpPr>
            <a:spLocks noChangeArrowheads="1"/>
          </p:cNvSpPr>
          <p:nvPr/>
        </p:nvSpPr>
        <p:spPr bwMode="auto">
          <a:xfrm>
            <a:off x="406400" y="1214755"/>
            <a:ext cx="7210102" cy="2674078"/>
          </a:xfrm>
          <a:prstGeom prst="roundRect">
            <a:avLst>
              <a:gd name="adj" fmla="val 16667"/>
            </a:avLst>
          </a:prstGeom>
          <a:solidFill>
            <a:srgbClr val="FFFF99"/>
          </a:solidFill>
          <a:ln w="19050">
            <a:solidFill>
              <a:schemeClr val="tx1"/>
            </a:solidFill>
            <a:round/>
          </a:ln>
          <a:effectLst>
            <a:outerShdw dist="107763" dir="2700000" algn="ctr" rotWithShape="0">
              <a:schemeClr val="bg2">
                <a:alpha val="50000"/>
              </a:schemeClr>
            </a:outerShdw>
          </a:effectLst>
        </p:spPr>
        <p:txBody>
          <a:bodyPr lIns="91440" tIns="45720" rIns="91440" bIns="45720" anchor="ctr"/>
          <a:lstStyle>
            <a:lvl1pPr indent="85725"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447675" indent="-18288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171450" indent="-171450" algn="l" eaLnBrk="1" hangingPunct="1">
              <a:spcBef>
                <a:spcPts val="600"/>
              </a:spcBef>
              <a:spcAft>
                <a:spcPts val="600"/>
              </a:spcAft>
              <a:buFont typeface="Wingdings" panose="05000000000000000000" pitchFamily="2" charset="2"/>
              <a:buChar char="ü"/>
            </a:pPr>
            <a:r>
              <a:rPr lang="ja-JP" altLang="en-US" sz="1100" dirty="0"/>
              <a:t>再生・細胞医療・遺伝子治療分野の臨床研究や治験、商用生産における受託実績を記述してください。</a:t>
            </a:r>
            <a:endParaRPr lang="en-US" altLang="ja-JP" sz="1100" dirty="0"/>
          </a:p>
          <a:p>
            <a:pPr marL="171450" indent="-171450" algn="l" eaLnBrk="1" hangingPunct="1">
              <a:spcBef>
                <a:spcPts val="600"/>
              </a:spcBef>
              <a:spcAft>
                <a:spcPts val="600"/>
              </a:spcAft>
              <a:buFont typeface="Wingdings" panose="05000000000000000000" pitchFamily="2" charset="2"/>
              <a:buChar char="ü"/>
            </a:pPr>
            <a:r>
              <a:rPr lang="ja-JP" altLang="en-US" sz="1100" dirty="0"/>
              <a:t>臨床データと製造方法や重要品質特性、適応対象等との間の関係性を分析して製品・技術の価値向上に繋げるための検証をどのように進めるか、具体的に記載してください。</a:t>
            </a:r>
            <a:endParaRPr lang="en-US" altLang="ja-JP" sz="1100" dirty="0"/>
          </a:p>
          <a:p>
            <a:pPr marL="171450" indent="-171450" algn="l" eaLnBrk="1" hangingPunct="1">
              <a:spcBef>
                <a:spcPts val="600"/>
              </a:spcBef>
              <a:spcAft>
                <a:spcPts val="600"/>
              </a:spcAft>
              <a:buFont typeface="Wingdings" panose="05000000000000000000" pitchFamily="2" charset="2"/>
              <a:buChar char="ü"/>
            </a:pPr>
            <a:r>
              <a:rPr lang="ja-JP" altLang="en-US" sz="1100" dirty="0"/>
              <a:t>本事業終了時点で達成する環境整備（施設・設備・システム）について、主な仕様を記載してください。</a:t>
            </a:r>
          </a:p>
          <a:p>
            <a:pPr marL="171450" indent="-171450" algn="l" eaLnBrk="1" hangingPunct="1">
              <a:spcBef>
                <a:spcPts val="600"/>
              </a:spcBef>
              <a:spcAft>
                <a:spcPts val="600"/>
              </a:spcAft>
              <a:buFont typeface="Wingdings" panose="05000000000000000000" pitchFamily="2" charset="2"/>
              <a:buChar char="ü"/>
            </a:pPr>
            <a:r>
              <a:rPr lang="ja-JP" altLang="en-US" sz="1100" dirty="0"/>
              <a:t>図面・カタログ・仕様書等があれば参考資料として別添してください。</a:t>
            </a:r>
          </a:p>
          <a:p>
            <a:pPr indent="0" algn="l" eaLnBrk="1" hangingPunct="1">
              <a:spcBef>
                <a:spcPts val="600"/>
              </a:spcBef>
              <a:spcAft>
                <a:spcPts val="600"/>
              </a:spcAft>
            </a:pPr>
            <a:r>
              <a:rPr lang="en-US" altLang="ja-JP" sz="1100" dirty="0"/>
              <a:t>※</a:t>
            </a:r>
            <a:r>
              <a:rPr lang="ja-JP" altLang="en-US" sz="1100" dirty="0"/>
              <a:t>課題分担機関が複数ある場合には、ページをコピーし、１機関ごとに１頁分記載してください。</a:t>
            </a:r>
          </a:p>
        </p:txBody>
      </p:sp>
      <p:sp>
        <p:nvSpPr>
          <p:cNvPr id="7" name="AutoShape 10">
            <a:extLst>
              <a:ext uri="{FF2B5EF4-FFF2-40B4-BE49-F238E27FC236}">
                <a16:creationId xmlns:a16="http://schemas.microsoft.com/office/drawing/2014/main" id="{73203F0E-950E-1D4E-E26A-237B3DD5BA73}"/>
              </a:ext>
            </a:extLst>
          </p:cNvPr>
          <p:cNvSpPr>
            <a:spLocks noChangeArrowheads="1"/>
          </p:cNvSpPr>
          <p:nvPr/>
        </p:nvSpPr>
        <p:spPr bwMode="auto">
          <a:xfrm>
            <a:off x="7074601" y="369332"/>
            <a:ext cx="2616245" cy="340134"/>
          </a:xfrm>
          <a:prstGeom prst="roundRect">
            <a:avLst>
              <a:gd name="adj" fmla="val 16667"/>
            </a:avLst>
          </a:prstGeom>
          <a:solidFill>
            <a:srgbClr val="92D050"/>
          </a:solidFill>
          <a:ln w="19050">
            <a:solidFill>
              <a:schemeClr val="tx1"/>
            </a:solidFill>
            <a:round/>
          </a:ln>
          <a:effectLst>
            <a:outerShdw dist="107763" dir="2700000" algn="ctr" rotWithShape="0">
              <a:schemeClr val="bg2">
                <a:alpha val="50000"/>
              </a:schemeClr>
            </a:outerShdw>
          </a:effectLst>
        </p:spPr>
        <p:txBody>
          <a:bodyPr lIns="91440" tIns="45720" rIns="91440" bIns="45720" anchor="ctr"/>
          <a:lstStyle>
            <a:lvl1pPr indent="85725"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447675" indent="-18288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indent="0" algn="l"/>
            <a:r>
              <a:rPr lang="ja-JP" altLang="en-US" sz="1100" dirty="0"/>
              <a:t>代表機関あるいは課題分担機関が記入</a:t>
            </a:r>
          </a:p>
        </p:txBody>
      </p:sp>
      <p:sp>
        <p:nvSpPr>
          <p:cNvPr id="5" name="正方形/長方形 4">
            <a:extLst>
              <a:ext uri="{FF2B5EF4-FFF2-40B4-BE49-F238E27FC236}">
                <a16:creationId xmlns:a16="http://schemas.microsoft.com/office/drawing/2014/main" id="{EA78A6A9-E4D1-389D-E0B2-C0C1CFD40A95}"/>
              </a:ext>
            </a:extLst>
          </p:cNvPr>
          <p:cNvSpPr/>
          <p:nvPr/>
        </p:nvSpPr>
        <p:spPr bwMode="auto">
          <a:xfrm>
            <a:off x="199678" y="908720"/>
            <a:ext cx="9339246" cy="5832648"/>
          </a:xfrm>
          <a:prstGeom prst="rect">
            <a:avLst/>
          </a:prstGeom>
          <a:noFill/>
          <a:ln w="9525" cap="flat" cmpd="sng" algn="ctr">
            <a:solidFill>
              <a:schemeClr val="bg2"/>
            </a:solidFill>
            <a:prstDash val="solid"/>
            <a:round/>
            <a:headEnd type="none" w="med" len="med"/>
            <a:tailEnd type="none" w="med" len="med"/>
          </a:ln>
        </p:spPr>
        <p:txBody>
          <a:bodyPr vert="horz" wrap="none" lIns="91440" tIns="45720" rIns="91440" bIns="45720" numCol="1" rtlCol="0" anchor="ctr"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ja-JP" altLang="en-US" sz="1000" b="0" i="0" u="none" strike="noStrike" cap="none" normalizeH="0" baseline="0">
              <a:ln>
                <a:noFill/>
              </a:ln>
              <a:solidFill>
                <a:schemeClr val="tx1"/>
              </a:solidFill>
              <a:effectLst/>
              <a:latin typeface="ＭＳ Ｐゴシック" panose="020B0600070205080204" pitchFamily="50" charset="-128"/>
              <a:ea typeface="ＭＳ Ｐゴシック" panose="020B0600070205080204" pitchFamily="50" charset="-128"/>
            </a:endParaRPr>
          </a:p>
        </p:txBody>
      </p:sp>
      <p:sp>
        <p:nvSpPr>
          <p:cNvPr id="8" name="テキスト ボックス 7">
            <a:extLst>
              <a:ext uri="{FF2B5EF4-FFF2-40B4-BE49-F238E27FC236}">
                <a16:creationId xmlns:a16="http://schemas.microsoft.com/office/drawing/2014/main" id="{CA1838DD-DB52-39A8-184B-6F66CBEF1A4C}"/>
              </a:ext>
            </a:extLst>
          </p:cNvPr>
          <p:cNvSpPr txBox="1"/>
          <p:nvPr/>
        </p:nvSpPr>
        <p:spPr>
          <a:xfrm>
            <a:off x="199678" y="923657"/>
            <a:ext cx="7560558" cy="246221"/>
          </a:xfrm>
          <a:prstGeom prst="rect">
            <a:avLst/>
          </a:prstGeom>
          <a:noFill/>
        </p:spPr>
        <p:txBody>
          <a:bodyPr wrap="square">
            <a:spAutoFit/>
          </a:bodyPr>
          <a:lstStyle/>
          <a:p>
            <a:pPr algn="l"/>
            <a:r>
              <a:rPr lang="ja-JP" altLang="en-US" b="1" dirty="0"/>
              <a:t>〇再生・細胞医療・遺伝子治療分野の臨床研究や治験、商用生産における受託実績を記述してください</a:t>
            </a:r>
          </a:p>
        </p:txBody>
      </p:sp>
    </p:spTree>
    <p:extLst>
      <p:ext uri="{BB962C8B-B14F-4D97-AF65-F5344CB8AC3E}">
        <p14:creationId xmlns:p14="http://schemas.microsoft.com/office/powerpoint/2010/main" val="33022203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6">
            <a:extLst>
              <a:ext uri="{FF2B5EF4-FFF2-40B4-BE49-F238E27FC236}">
                <a16:creationId xmlns:a16="http://schemas.microsoft.com/office/drawing/2014/main" id="{62731A2E-4A2A-5C2A-6D1E-F292FF06E964}"/>
              </a:ext>
            </a:extLst>
          </p:cNvPr>
          <p:cNvGraphicFramePr>
            <a:graphicFrameLocks noGrp="1"/>
          </p:cNvGraphicFramePr>
          <p:nvPr>
            <p:extLst>
              <p:ext uri="{D42A27DB-BD31-4B8C-83A1-F6EECF244321}">
                <p14:modId xmlns:p14="http://schemas.microsoft.com/office/powerpoint/2010/main" val="509959209"/>
              </p:ext>
            </p:extLst>
          </p:nvPr>
        </p:nvGraphicFramePr>
        <p:xfrm>
          <a:off x="303038" y="1268760"/>
          <a:ext cx="9298335" cy="3841700"/>
        </p:xfrm>
        <a:graphic>
          <a:graphicData uri="http://schemas.openxmlformats.org/drawingml/2006/table">
            <a:tbl>
              <a:tblPr firstRow="1" bandRow="1">
                <a:tableStyleId>{5C22544A-7EE6-4342-B048-85BDC9FD1C3A}</a:tableStyleId>
              </a:tblPr>
              <a:tblGrid>
                <a:gridCol w="1863645">
                  <a:extLst>
                    <a:ext uri="{9D8B030D-6E8A-4147-A177-3AD203B41FA5}">
                      <a16:colId xmlns:a16="http://schemas.microsoft.com/office/drawing/2014/main" val="759661270"/>
                    </a:ext>
                  </a:extLst>
                </a:gridCol>
                <a:gridCol w="1472792">
                  <a:extLst>
                    <a:ext uri="{9D8B030D-6E8A-4147-A177-3AD203B41FA5}">
                      <a16:colId xmlns:a16="http://schemas.microsoft.com/office/drawing/2014/main" val="4158469975"/>
                    </a:ext>
                  </a:extLst>
                </a:gridCol>
                <a:gridCol w="5961898">
                  <a:extLst>
                    <a:ext uri="{9D8B030D-6E8A-4147-A177-3AD203B41FA5}">
                      <a16:colId xmlns:a16="http://schemas.microsoft.com/office/drawing/2014/main" val="2605447024"/>
                    </a:ext>
                  </a:extLst>
                </a:gridCol>
              </a:tblGrid>
              <a:tr h="198021">
                <a:tc gridSpan="2">
                  <a:txBody>
                    <a:bodyPr/>
                    <a:lstStyle/>
                    <a:p>
                      <a:r>
                        <a:rPr kumimoji="1" lang="ja-JP" altLang="en-US" sz="1050" dirty="0">
                          <a:solidFill>
                            <a:schemeClr val="accent4"/>
                          </a:solidFill>
                        </a:rPr>
                        <a:t>担当者名</a:t>
                      </a:r>
                    </a:p>
                  </a:txBody>
                  <a:tcPr/>
                </a:tc>
                <a:tc hMerge="1">
                  <a:txBody>
                    <a:bodyPr/>
                    <a:lstStyle/>
                    <a:p>
                      <a:endParaRPr kumimoji="1" lang="ja-JP" altLang="en-US"/>
                    </a:p>
                  </a:txBody>
                  <a:tcPr/>
                </a:tc>
                <a:tc>
                  <a:txBody>
                    <a:bodyPr/>
                    <a:lstStyle/>
                    <a:p>
                      <a:r>
                        <a:rPr lang="ja-JP" altLang="en-US" sz="1050" dirty="0">
                          <a:solidFill>
                            <a:schemeClr val="accent4"/>
                          </a:solidFill>
                        </a:rPr>
                        <a:t>本事業における役割・担当業務、略</a:t>
                      </a:r>
                      <a:r>
                        <a:rPr kumimoji="1" lang="ja-JP" altLang="en-US" sz="1050" dirty="0">
                          <a:solidFill>
                            <a:schemeClr val="accent4"/>
                          </a:solidFill>
                        </a:rPr>
                        <a:t>歴・</a:t>
                      </a:r>
                      <a:r>
                        <a:rPr lang="ja-JP" altLang="en-US" sz="1050" dirty="0">
                          <a:solidFill>
                            <a:schemeClr val="accent4"/>
                          </a:solidFill>
                        </a:rPr>
                        <a:t>保有スキル、</a:t>
                      </a:r>
                      <a:r>
                        <a:rPr kumimoji="1" lang="ja-JP" altLang="en-US" sz="1050" dirty="0">
                          <a:solidFill>
                            <a:schemeClr val="accent4"/>
                          </a:solidFill>
                        </a:rPr>
                        <a:t>実績等</a:t>
                      </a:r>
                    </a:p>
                  </a:txBody>
                  <a:tcPr/>
                </a:tc>
                <a:extLst>
                  <a:ext uri="{0D108BD9-81ED-4DB2-BD59-A6C34878D82A}">
                    <a16:rowId xmlns:a16="http://schemas.microsoft.com/office/drawing/2014/main" val="131403800"/>
                  </a:ext>
                </a:extLst>
              </a:tr>
              <a:tr h="1161856">
                <a:tc>
                  <a:txBody>
                    <a:bodyPr/>
                    <a:lstStyle/>
                    <a:p>
                      <a:r>
                        <a:rPr lang="ja-JP" altLang="en-US" sz="1050" dirty="0"/>
                        <a:t>課題分担</a:t>
                      </a:r>
                      <a:r>
                        <a:rPr kumimoji="1" lang="ja-JP" altLang="en-US" sz="1050" dirty="0"/>
                        <a:t>責任者</a:t>
                      </a:r>
                    </a:p>
                    <a:p>
                      <a:pPr lvl="0">
                        <a:buNone/>
                      </a:pPr>
                      <a:r>
                        <a:rPr lang="ja-JP" altLang="en-US" sz="1050" dirty="0">
                          <a:solidFill>
                            <a:srgbClr val="FF0000"/>
                          </a:solidFill>
                        </a:rPr>
                        <a:t>氏名</a:t>
                      </a:r>
                    </a:p>
                  </a:txBody>
                  <a:tcPr/>
                </a:tc>
                <a:tc>
                  <a:txBody>
                    <a:bodyPr/>
                    <a:lstStyle/>
                    <a:p>
                      <a:r>
                        <a:rPr lang="ja-JP" altLang="en-US" sz="1050" i="1" dirty="0">
                          <a:solidFill>
                            <a:srgbClr val="FF0000"/>
                          </a:solidFill>
                        </a:rPr>
                        <a:t>所属・役職</a:t>
                      </a:r>
                      <a:endParaRPr kumimoji="1" lang="ja-JP" altLang="en-US" sz="1050" i="1" dirty="0">
                        <a:solidFill>
                          <a:srgbClr val="FF0000"/>
                        </a:solidFill>
                      </a:endParaRPr>
                    </a:p>
                  </a:txBody>
                  <a:tcPr/>
                </a:tc>
                <a:tc>
                  <a:txBody>
                    <a:bodyPr/>
                    <a:lstStyle/>
                    <a:p>
                      <a:r>
                        <a:rPr lang="ja-JP" altLang="en-US" sz="1050" i="1" dirty="0">
                          <a:solidFill>
                            <a:srgbClr val="FF0000"/>
                          </a:solidFill>
                        </a:rPr>
                        <a:t>役割：</a:t>
                      </a:r>
                      <a:endParaRPr lang="ja-JP" sz="1050" b="0" i="1" u="none" strike="noStrike" noProof="0" dirty="0">
                        <a:latin typeface="Arial"/>
                      </a:endParaRPr>
                    </a:p>
                    <a:p>
                      <a:pPr lvl="0">
                        <a:buNone/>
                      </a:pPr>
                      <a:r>
                        <a:rPr lang="ja-JP" altLang="en-US" sz="1050" i="1" dirty="0">
                          <a:solidFill>
                            <a:srgbClr val="FF0000"/>
                          </a:solidFill>
                        </a:rPr>
                        <a:t>略歴：</a:t>
                      </a:r>
                    </a:p>
                    <a:p>
                      <a:pPr lvl="0">
                        <a:buNone/>
                      </a:pPr>
                      <a:r>
                        <a:rPr lang="ja-JP" altLang="en-US" sz="1050" i="1" dirty="0">
                          <a:solidFill>
                            <a:srgbClr val="FF0000"/>
                          </a:solidFill>
                        </a:rPr>
                        <a:t>実績：</a:t>
                      </a:r>
                    </a:p>
                  </a:txBody>
                  <a:tcPr/>
                </a:tc>
                <a:extLst>
                  <a:ext uri="{0D108BD9-81ED-4DB2-BD59-A6C34878D82A}">
                    <a16:rowId xmlns:a16="http://schemas.microsoft.com/office/drawing/2014/main" val="1091053540"/>
                  </a:ext>
                </a:extLst>
              </a:tr>
              <a:tr h="607096">
                <a:tc>
                  <a:txBody>
                    <a:bodyPr/>
                    <a:lstStyle/>
                    <a:p>
                      <a:r>
                        <a:rPr kumimoji="1" lang="ja-JP" altLang="en-US" sz="1050">
                          <a:solidFill>
                            <a:srgbClr val="FF0000"/>
                          </a:solidFill>
                        </a:rPr>
                        <a:t>担当</a:t>
                      </a:r>
                      <a:r>
                        <a:rPr kumimoji="1" lang="en-US" altLang="ja-JP" sz="1050" dirty="0">
                          <a:solidFill>
                            <a:srgbClr val="FF0000"/>
                          </a:solidFill>
                        </a:rPr>
                        <a:t>1</a:t>
                      </a:r>
                      <a:r>
                        <a:rPr lang="en-US" altLang="ja-JP" sz="1050" dirty="0">
                          <a:solidFill>
                            <a:srgbClr val="FF0000"/>
                          </a:solidFill>
                        </a:rPr>
                        <a:t>氏名</a:t>
                      </a:r>
                      <a:endParaRPr kumimoji="1" lang="ja-JP" altLang="en-US" sz="1050" dirty="0">
                        <a:solidFill>
                          <a:srgbClr val="FF0000"/>
                        </a:solidFill>
                      </a:endParaRPr>
                    </a:p>
                  </a:txBody>
                  <a:tcPr/>
                </a:tc>
                <a:tc>
                  <a:txBody>
                    <a:bodyPr/>
                    <a:lstStyle/>
                    <a:p>
                      <a:pPr lvl="0">
                        <a:buNone/>
                      </a:pPr>
                      <a:r>
                        <a:rPr lang="ja-JP" sz="1050" b="0" i="1" u="none" strike="noStrike" noProof="0" dirty="0">
                          <a:solidFill>
                            <a:srgbClr val="FF0000"/>
                          </a:solidFill>
                          <a:latin typeface="Arial"/>
                        </a:rPr>
                        <a:t>所属</a:t>
                      </a:r>
                      <a:r>
                        <a:rPr lang="ja-JP" altLang="en-US" sz="1050" b="0" i="1" u="none" strike="noStrike" noProof="0" dirty="0">
                          <a:solidFill>
                            <a:srgbClr val="FF0000"/>
                          </a:solidFill>
                        </a:rPr>
                        <a:t>・役職</a:t>
                      </a:r>
                      <a:endParaRPr kumimoji="1" lang="en-US" altLang="ja-JP" i="1" dirty="0"/>
                    </a:p>
                  </a:txBody>
                  <a:tcPr/>
                </a:tc>
                <a:tc>
                  <a:txBody>
                    <a:bodyPr/>
                    <a:lstStyle/>
                    <a:p>
                      <a:r>
                        <a:rPr lang="ja-JP" altLang="en-US" sz="1050" i="1" dirty="0">
                          <a:solidFill>
                            <a:srgbClr val="FF0000"/>
                          </a:solidFill>
                        </a:rPr>
                        <a:t>担当業務：</a:t>
                      </a:r>
                      <a:endParaRPr lang="ja-JP" altLang="ja-JP" sz="1050" b="0" i="1" u="none" strike="noStrike" noProof="0" dirty="0">
                        <a:latin typeface="+mn-lt"/>
                      </a:endParaRPr>
                    </a:p>
                    <a:p>
                      <a:pPr lvl="0">
                        <a:buNone/>
                      </a:pPr>
                      <a:r>
                        <a:rPr lang="ja-JP" altLang="en-US" sz="1050" i="1" dirty="0">
                          <a:solidFill>
                            <a:srgbClr val="FF0000"/>
                          </a:solidFill>
                        </a:rPr>
                        <a:t>略歴：</a:t>
                      </a:r>
                    </a:p>
                    <a:p>
                      <a:pPr lvl="0">
                        <a:buNone/>
                      </a:pPr>
                      <a:r>
                        <a:rPr lang="ja-JP" altLang="en-US" sz="1050" i="1" dirty="0">
                          <a:solidFill>
                            <a:srgbClr val="FF0000"/>
                          </a:solidFill>
                        </a:rPr>
                        <a:t>実績：</a:t>
                      </a:r>
                    </a:p>
                  </a:txBody>
                  <a:tcPr/>
                </a:tc>
                <a:extLst>
                  <a:ext uri="{0D108BD9-81ED-4DB2-BD59-A6C34878D82A}">
                    <a16:rowId xmlns:a16="http://schemas.microsoft.com/office/drawing/2014/main" val="536224017"/>
                  </a:ext>
                </a:extLst>
              </a:tr>
              <a:tr h="6070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rgbClr val="FF0000"/>
                          </a:solidFill>
                        </a:rPr>
                        <a:t>担当</a:t>
                      </a:r>
                      <a:r>
                        <a:rPr kumimoji="1" lang="en-US" altLang="ja-JP" sz="1050" dirty="0">
                          <a:solidFill>
                            <a:srgbClr val="FF0000"/>
                          </a:solidFill>
                        </a:rPr>
                        <a:t>2</a:t>
                      </a:r>
                      <a:r>
                        <a:rPr lang="en-US" altLang="ja-JP" sz="1050" dirty="0">
                          <a:solidFill>
                            <a:srgbClr val="FF0000"/>
                          </a:solidFill>
                        </a:rPr>
                        <a:t>氏名</a:t>
                      </a:r>
                      <a:endParaRPr kumimoji="1" lang="ja-JP" altLang="en-US" sz="1050" dirty="0">
                        <a:solidFill>
                          <a:srgbClr val="FF0000"/>
                        </a:solidFill>
                      </a:endParaRPr>
                    </a:p>
                  </a:txBody>
                  <a:tcPr/>
                </a:tc>
                <a:tc>
                  <a:txBody>
                    <a:bodyPr/>
                    <a:lstStyle/>
                    <a:p>
                      <a:endParaRPr kumimoji="1" lang="ja-JP" altLang="en-US" sz="1050" dirty="0"/>
                    </a:p>
                  </a:txBody>
                  <a:tcPr/>
                </a:tc>
                <a:tc>
                  <a:txBody>
                    <a:bodyPr/>
                    <a:lstStyle/>
                    <a:p>
                      <a:endParaRPr kumimoji="1" lang="ja-JP" altLang="en-US" sz="1050" dirty="0"/>
                    </a:p>
                  </a:txBody>
                  <a:tcPr/>
                </a:tc>
                <a:extLst>
                  <a:ext uri="{0D108BD9-81ED-4DB2-BD59-A6C34878D82A}">
                    <a16:rowId xmlns:a16="http://schemas.microsoft.com/office/drawing/2014/main" val="1173894063"/>
                  </a:ext>
                </a:extLst>
              </a:tr>
              <a:tr h="6070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rgbClr val="FF0000"/>
                          </a:solidFill>
                        </a:rPr>
                        <a:t>担当</a:t>
                      </a:r>
                      <a:r>
                        <a:rPr kumimoji="1" lang="en-US" altLang="ja-JP" sz="1050" dirty="0">
                          <a:solidFill>
                            <a:srgbClr val="FF0000"/>
                          </a:solidFill>
                        </a:rPr>
                        <a:t>3</a:t>
                      </a:r>
                      <a:r>
                        <a:rPr kumimoji="1" lang="ja-JP" altLang="en-US" sz="1050" dirty="0">
                          <a:solidFill>
                            <a:srgbClr val="FF0000"/>
                          </a:solidFill>
                        </a:rPr>
                        <a:t>氏名</a:t>
                      </a:r>
                    </a:p>
                  </a:txBody>
                  <a:tcPr/>
                </a:tc>
                <a:tc>
                  <a:txBody>
                    <a:bodyPr/>
                    <a:lstStyle/>
                    <a:p>
                      <a:endParaRPr kumimoji="1" lang="ja-JP" altLang="en-US" sz="1050" dirty="0"/>
                    </a:p>
                  </a:txBody>
                  <a:tcPr/>
                </a:tc>
                <a:tc>
                  <a:txBody>
                    <a:bodyPr/>
                    <a:lstStyle/>
                    <a:p>
                      <a:endParaRPr kumimoji="1" lang="ja-JP" altLang="en-US" sz="1050" dirty="0"/>
                    </a:p>
                  </a:txBody>
                  <a:tcPr/>
                </a:tc>
                <a:extLst>
                  <a:ext uri="{0D108BD9-81ED-4DB2-BD59-A6C34878D82A}">
                    <a16:rowId xmlns:a16="http://schemas.microsoft.com/office/drawing/2014/main" val="900900069"/>
                  </a:ext>
                </a:extLst>
              </a:tr>
              <a:tr h="607096">
                <a:tc>
                  <a:txBody>
                    <a:bodyPr/>
                    <a:lstStyle/>
                    <a:p>
                      <a:r>
                        <a:rPr kumimoji="1" lang="ja-JP" altLang="en-US" sz="1050" dirty="0">
                          <a:solidFill>
                            <a:srgbClr val="FF0000"/>
                          </a:solidFill>
                        </a:rPr>
                        <a:t>・・・</a:t>
                      </a:r>
                    </a:p>
                  </a:txBody>
                  <a:tcPr/>
                </a:tc>
                <a:tc>
                  <a:txBody>
                    <a:bodyPr/>
                    <a:lstStyle/>
                    <a:p>
                      <a:endParaRPr kumimoji="1" lang="ja-JP" altLang="en-US" sz="1050" dirty="0"/>
                    </a:p>
                  </a:txBody>
                  <a:tcPr/>
                </a:tc>
                <a:tc>
                  <a:txBody>
                    <a:bodyPr/>
                    <a:lstStyle/>
                    <a:p>
                      <a:endParaRPr kumimoji="1" lang="ja-JP" altLang="en-US" sz="1050" dirty="0"/>
                    </a:p>
                  </a:txBody>
                  <a:tcPr/>
                </a:tc>
                <a:extLst>
                  <a:ext uri="{0D108BD9-81ED-4DB2-BD59-A6C34878D82A}">
                    <a16:rowId xmlns:a16="http://schemas.microsoft.com/office/drawing/2014/main" val="2832973922"/>
                  </a:ext>
                </a:extLst>
              </a:tr>
            </a:tbl>
          </a:graphicData>
        </a:graphic>
      </p:graphicFrame>
      <p:sp>
        <p:nvSpPr>
          <p:cNvPr id="3" name="Text Box 2"/>
          <p:cNvSpPr txBox="1">
            <a:spLocks noChangeArrowheads="1"/>
          </p:cNvSpPr>
          <p:nvPr/>
        </p:nvSpPr>
        <p:spPr bwMode="auto">
          <a:xfrm>
            <a:off x="99060" y="0"/>
            <a:ext cx="68693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２．３．</a:t>
            </a:r>
            <a:r>
              <a:rPr kumimoji="1" lang="zh-TW" altLang="en-US" sz="1800" dirty="0">
                <a:solidFill>
                  <a:srgbClr val="000099"/>
                </a:solidFill>
                <a:latin typeface="HGPｺﾞｼｯｸE" panose="020B0900000000000000" pitchFamily="50" charset="-128"/>
                <a:ea typeface="HGPｺﾞｼｯｸE" panose="020B0900000000000000" pitchFamily="50" charset="-128"/>
              </a:rPr>
              <a:t>課題</a:t>
            </a:r>
            <a:r>
              <a:rPr kumimoji="1" lang="ja-JP" altLang="en-US" sz="1800" dirty="0">
                <a:solidFill>
                  <a:srgbClr val="000099"/>
                </a:solidFill>
                <a:latin typeface="HGPｺﾞｼｯｸE" panose="020B0900000000000000" pitchFamily="50" charset="-128"/>
                <a:ea typeface="HGPｺﾞｼｯｸE" panose="020B0900000000000000" pitchFamily="50" charset="-128"/>
              </a:rPr>
              <a:t>３（受託）を担う課題分担</a:t>
            </a:r>
            <a:r>
              <a:rPr kumimoji="1" lang="zh-TW" altLang="en-US" sz="1800" dirty="0">
                <a:solidFill>
                  <a:srgbClr val="000099"/>
                </a:solidFill>
                <a:latin typeface="HGPｺﾞｼｯｸE" panose="020B0900000000000000" pitchFamily="50" charset="-128"/>
                <a:ea typeface="HGPｺﾞｼｯｸE" panose="020B0900000000000000" pitchFamily="50" charset="-128"/>
              </a:rPr>
              <a:t>機関</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7" name="AutoShape 10">
            <a:extLst>
              <a:ext uri="{FF2B5EF4-FFF2-40B4-BE49-F238E27FC236}">
                <a16:creationId xmlns:a16="http://schemas.microsoft.com/office/drawing/2014/main" id="{73203F0E-950E-1D4E-E26A-237B3DD5BA73}"/>
              </a:ext>
            </a:extLst>
          </p:cNvPr>
          <p:cNvSpPr>
            <a:spLocks noChangeArrowheads="1"/>
          </p:cNvSpPr>
          <p:nvPr/>
        </p:nvSpPr>
        <p:spPr bwMode="auto">
          <a:xfrm>
            <a:off x="7088591" y="369332"/>
            <a:ext cx="2616245" cy="340134"/>
          </a:xfrm>
          <a:prstGeom prst="roundRect">
            <a:avLst>
              <a:gd name="adj" fmla="val 16667"/>
            </a:avLst>
          </a:prstGeom>
          <a:solidFill>
            <a:srgbClr val="92D050"/>
          </a:solidFill>
          <a:ln w="19050">
            <a:solidFill>
              <a:schemeClr val="tx1"/>
            </a:solidFill>
            <a:round/>
          </a:ln>
          <a:effectLst>
            <a:outerShdw dist="107763" dir="2700000" algn="ctr" rotWithShape="0">
              <a:schemeClr val="bg2">
                <a:alpha val="50000"/>
              </a:schemeClr>
            </a:outerShdw>
          </a:effectLst>
        </p:spPr>
        <p:txBody>
          <a:bodyPr lIns="91440" tIns="45720" rIns="91440" bIns="45720" anchor="ctr"/>
          <a:lstStyle>
            <a:lvl1pPr indent="85725"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447675" indent="-18288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indent="0" algn="l"/>
            <a:r>
              <a:rPr lang="ja-JP" altLang="en-US" sz="1100" dirty="0"/>
              <a:t>代表機関あるいは課題分担機関が記入</a:t>
            </a:r>
          </a:p>
        </p:txBody>
      </p:sp>
      <p:sp>
        <p:nvSpPr>
          <p:cNvPr id="2" name="AutoShape 10">
            <a:extLst>
              <a:ext uri="{FF2B5EF4-FFF2-40B4-BE49-F238E27FC236}">
                <a16:creationId xmlns:a16="http://schemas.microsoft.com/office/drawing/2014/main" id="{B3011055-6A9D-A752-9862-CE45DC53CAB3}"/>
              </a:ext>
            </a:extLst>
          </p:cNvPr>
          <p:cNvSpPr>
            <a:spLocks noChangeArrowheads="1"/>
          </p:cNvSpPr>
          <p:nvPr/>
        </p:nvSpPr>
        <p:spPr bwMode="auto">
          <a:xfrm>
            <a:off x="1126482" y="4653136"/>
            <a:ext cx="8578254" cy="1843999"/>
          </a:xfrm>
          <a:prstGeom prst="roundRect">
            <a:avLst>
              <a:gd name="adj" fmla="val 16667"/>
            </a:avLst>
          </a:prstGeom>
          <a:solidFill>
            <a:srgbClr val="FFFF99"/>
          </a:solidFill>
          <a:ln w="19050">
            <a:solidFill>
              <a:schemeClr val="tx1"/>
            </a:solidFill>
            <a:round/>
          </a:ln>
          <a:effectLst>
            <a:outerShdw dist="107763" dir="2700000" algn="ctr" rotWithShape="0">
              <a:schemeClr val="bg2">
                <a:alpha val="50000"/>
              </a:schemeClr>
            </a:outerShdw>
          </a:effectLst>
        </p:spPr>
        <p:txBody>
          <a:bodyPr lIns="91440" tIns="45720" rIns="91440" bIns="45720" anchor="ctr"/>
          <a:lstStyle>
            <a:lvl1pPr indent="85725"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447675" indent="-18288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171450" indent="-171450" algn="l" eaLnBrk="1" hangingPunct="1">
              <a:spcBef>
                <a:spcPts val="600"/>
              </a:spcBef>
              <a:spcAft>
                <a:spcPts val="600"/>
              </a:spcAft>
              <a:buFont typeface="Wingdings" panose="05000000000000000000" pitchFamily="2" charset="2"/>
              <a:buChar char="ü"/>
            </a:pPr>
            <a:r>
              <a:rPr lang="ja-JP" altLang="en-US" sz="1100" dirty="0">
                <a:latin typeface="ＭＳ Ｐゴシック"/>
                <a:ea typeface="ＭＳ Ｐゴシック"/>
              </a:rPr>
              <a:t>責任者（統括責任者あるいは課題分担責任者）、主な担当者について、本事業に関連する役割・担当業務、略歴・保有スキル、実績等を表の形式で記載してください。</a:t>
            </a:r>
            <a:endParaRPr lang="en-US" altLang="ja-JP" sz="1100" dirty="0">
              <a:latin typeface="ＭＳ Ｐゴシック"/>
              <a:ea typeface="ＭＳ Ｐゴシック"/>
            </a:endParaRPr>
          </a:p>
          <a:p>
            <a:pPr marL="171450" indent="-171450" algn="l">
              <a:spcBef>
                <a:spcPts val="600"/>
              </a:spcBef>
              <a:spcAft>
                <a:spcPts val="600"/>
              </a:spcAft>
              <a:buFont typeface="Wingdings" panose="05000000000000000000" pitchFamily="2" charset="2"/>
              <a:buChar char="ü"/>
            </a:pPr>
            <a:r>
              <a:rPr lang="ja-JP" altLang="en-US" sz="1100" dirty="0">
                <a:latin typeface="ＭＳ Ｐゴシック"/>
                <a:ea typeface="ＭＳ Ｐゴシック"/>
              </a:rPr>
              <a:t>論文・著書・知的財産がある場合にはリスト化し、別添資料としてリストを添付してください。</a:t>
            </a:r>
            <a:endParaRPr lang="en-US" altLang="ja-JP" sz="1100" dirty="0">
              <a:latin typeface="ＭＳ Ｐゴシック"/>
              <a:ea typeface="ＭＳ Ｐゴシック"/>
            </a:endParaRPr>
          </a:p>
          <a:p>
            <a:pPr marL="171450" indent="-171450" algn="l">
              <a:spcBef>
                <a:spcPts val="600"/>
              </a:spcBef>
              <a:spcAft>
                <a:spcPts val="600"/>
              </a:spcAft>
              <a:buFont typeface="Wingdings" panose="05000000000000000000" pitchFamily="2" charset="2"/>
              <a:buChar char="ü"/>
            </a:pPr>
            <a:r>
              <a:rPr lang="ja-JP" altLang="en-US" sz="1100" dirty="0">
                <a:latin typeface="ＭＳ Ｐゴシック"/>
                <a:ea typeface="ＭＳ Ｐゴシック"/>
              </a:rPr>
              <a:t>1機関で複数頁にわたっても結構です。</a:t>
            </a:r>
          </a:p>
          <a:p>
            <a:pPr indent="0" algn="l" eaLnBrk="1" hangingPunct="1">
              <a:spcBef>
                <a:spcPts val="600"/>
              </a:spcBef>
              <a:spcAft>
                <a:spcPts val="600"/>
              </a:spcAft>
            </a:pPr>
            <a:r>
              <a:rPr lang="en-US" altLang="ja-JP" sz="1100" dirty="0"/>
              <a:t>※</a:t>
            </a:r>
            <a:r>
              <a:rPr lang="ja-JP" altLang="en-US" sz="1100" dirty="0"/>
              <a:t>課題分担機関が複数ある場合には、ページをコピーし、１機関ごとに１頁分記載してください。</a:t>
            </a:r>
          </a:p>
        </p:txBody>
      </p:sp>
      <p:sp>
        <p:nvSpPr>
          <p:cNvPr id="4" name="テキスト ボックス 3">
            <a:extLst>
              <a:ext uri="{FF2B5EF4-FFF2-40B4-BE49-F238E27FC236}">
                <a16:creationId xmlns:a16="http://schemas.microsoft.com/office/drawing/2014/main" id="{D10E42C9-D1DE-8E9D-F45F-9CFF3CEB841B}"/>
              </a:ext>
            </a:extLst>
          </p:cNvPr>
          <p:cNvSpPr txBox="1"/>
          <p:nvPr/>
        </p:nvSpPr>
        <p:spPr>
          <a:xfrm>
            <a:off x="220133" y="842350"/>
            <a:ext cx="4732073" cy="307777"/>
          </a:xfrm>
          <a:prstGeom prst="rect">
            <a:avLst/>
          </a:prstGeom>
          <a:noFill/>
        </p:spPr>
        <p:txBody>
          <a:bodyPr wrap="square" rtlCol="0">
            <a:spAutoFit/>
          </a:bodyPr>
          <a:lstStyle/>
          <a:p>
            <a:pPr algn="l"/>
            <a:r>
              <a:rPr kumimoji="1" lang="ja-JP" altLang="en-US" sz="1400" b="1" dirty="0"/>
              <a:t>課題分担機関名：</a:t>
            </a:r>
          </a:p>
        </p:txBody>
      </p:sp>
    </p:spTree>
    <p:extLst>
      <p:ext uri="{BB962C8B-B14F-4D97-AF65-F5344CB8AC3E}">
        <p14:creationId xmlns:p14="http://schemas.microsoft.com/office/powerpoint/2010/main" val="7782772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99060" y="0"/>
            <a:ext cx="68693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２．４．</a:t>
            </a:r>
            <a:r>
              <a:rPr kumimoji="1" lang="zh-TW" altLang="en-US" sz="1800" dirty="0">
                <a:solidFill>
                  <a:srgbClr val="000099"/>
                </a:solidFill>
                <a:latin typeface="HGPｺﾞｼｯｸE" panose="020B0900000000000000" pitchFamily="50" charset="-128"/>
                <a:ea typeface="HGPｺﾞｼｯｸE" panose="020B0900000000000000" pitchFamily="50" charset="-128"/>
              </a:rPr>
              <a:t>課題</a:t>
            </a:r>
            <a:r>
              <a:rPr kumimoji="1" lang="ja-JP" altLang="en-US" sz="1800" dirty="0">
                <a:solidFill>
                  <a:srgbClr val="000099"/>
                </a:solidFill>
                <a:latin typeface="HGPｺﾞｼｯｸE" panose="020B0900000000000000" pitchFamily="50" charset="-128"/>
                <a:ea typeface="HGPｺﾞｼｯｸE" panose="020B0900000000000000" pitchFamily="50" charset="-128"/>
              </a:rPr>
              <a:t>４（検証）を担う課題分担</a:t>
            </a:r>
            <a:r>
              <a:rPr kumimoji="1" lang="zh-TW" altLang="en-US" sz="1800" dirty="0">
                <a:solidFill>
                  <a:srgbClr val="000099"/>
                </a:solidFill>
                <a:latin typeface="HGPｺﾞｼｯｸE" panose="020B0900000000000000" pitchFamily="50" charset="-128"/>
                <a:ea typeface="HGPｺﾞｼｯｸE" panose="020B0900000000000000" pitchFamily="50" charset="-128"/>
              </a:rPr>
              <a:t>機関</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6" name="AutoShape 10">
            <a:extLst>
              <a:ext uri="{FF2B5EF4-FFF2-40B4-BE49-F238E27FC236}">
                <a16:creationId xmlns:a16="http://schemas.microsoft.com/office/drawing/2014/main" id="{E2972F7B-D620-242E-7AEE-EFDB35C39E82}"/>
              </a:ext>
            </a:extLst>
          </p:cNvPr>
          <p:cNvSpPr>
            <a:spLocks noChangeArrowheads="1"/>
          </p:cNvSpPr>
          <p:nvPr/>
        </p:nvSpPr>
        <p:spPr bwMode="auto">
          <a:xfrm>
            <a:off x="487710" y="1346759"/>
            <a:ext cx="8362230" cy="2665389"/>
          </a:xfrm>
          <a:prstGeom prst="roundRect">
            <a:avLst>
              <a:gd name="adj" fmla="val 16667"/>
            </a:avLst>
          </a:prstGeom>
          <a:solidFill>
            <a:srgbClr val="FFFF99"/>
          </a:solidFill>
          <a:ln w="19050">
            <a:solidFill>
              <a:schemeClr val="tx1"/>
            </a:solidFill>
            <a:rou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447675" indent="-18288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171450" indent="-171450" algn="l" eaLnBrk="1" hangingPunct="1">
              <a:spcBef>
                <a:spcPts val="600"/>
              </a:spcBef>
              <a:spcAft>
                <a:spcPts val="600"/>
              </a:spcAft>
              <a:buFont typeface="Wingdings" panose="05000000000000000000" pitchFamily="2" charset="2"/>
              <a:buChar char="ü"/>
            </a:pPr>
            <a:r>
              <a:rPr lang="ja-JP" altLang="en-US" sz="1100" dirty="0"/>
              <a:t>共同体内で行われた治験、臨床研究、診療行為の効果について、有効性や安全性、患者にとってのメリット、既存の治療法に対する優位性等の観点で、製品・技術の価値を向上させるための科学的かつ客観的に妥当性を検証する役割をどのように担うか、課題１～３との関係性と共同体内での役割、事業内容を明確に記載ください。</a:t>
            </a:r>
          </a:p>
          <a:p>
            <a:pPr marL="171450" indent="-171450" algn="l" eaLnBrk="1" hangingPunct="1">
              <a:spcBef>
                <a:spcPts val="600"/>
              </a:spcBef>
              <a:spcAft>
                <a:spcPts val="600"/>
              </a:spcAft>
              <a:buFont typeface="Wingdings" panose="05000000000000000000" pitchFamily="2" charset="2"/>
              <a:buChar char="ü"/>
            </a:pPr>
            <a:r>
              <a:rPr lang="ja-JP" altLang="en-US" sz="1100" dirty="0"/>
              <a:t>本事業終了時点で達成する環境整備（施設・設備・システム）について、主な仕様を記載してください。</a:t>
            </a:r>
          </a:p>
          <a:p>
            <a:pPr marL="171450" indent="-171450" algn="l" eaLnBrk="1" hangingPunct="1">
              <a:spcBef>
                <a:spcPts val="600"/>
              </a:spcBef>
              <a:spcAft>
                <a:spcPts val="600"/>
              </a:spcAft>
              <a:buFont typeface="Wingdings" panose="05000000000000000000" pitchFamily="2" charset="2"/>
              <a:buChar char="ü"/>
            </a:pPr>
            <a:r>
              <a:rPr lang="ja-JP" altLang="en-US" sz="1100" dirty="0"/>
              <a:t>図面・カタログ・仕様書等があれば参考資料として別添してください。</a:t>
            </a:r>
          </a:p>
          <a:p>
            <a:pPr indent="0" algn="l" eaLnBrk="1" hangingPunct="1">
              <a:spcBef>
                <a:spcPts val="600"/>
              </a:spcBef>
              <a:spcAft>
                <a:spcPts val="600"/>
              </a:spcAft>
            </a:pPr>
            <a:r>
              <a:rPr lang="en-US" altLang="ja-JP" sz="1100" dirty="0"/>
              <a:t>※</a:t>
            </a:r>
            <a:r>
              <a:rPr lang="ja-JP" altLang="en-US" sz="1100" dirty="0"/>
              <a:t>課題分担機関が複数ある場合には、ページをコピーし、１機関ごとに１頁分記載してください。 </a:t>
            </a:r>
            <a:br>
              <a:rPr lang="en-US" altLang="ja-JP" sz="1100" dirty="0"/>
            </a:br>
            <a:r>
              <a:rPr lang="en-US" altLang="ja-JP" sz="1100" dirty="0"/>
              <a:t>※</a:t>
            </a:r>
            <a:r>
              <a:rPr lang="ja-JP" altLang="en-US" sz="1100" dirty="0"/>
              <a:t>応募体制に課題</a:t>
            </a:r>
            <a:r>
              <a:rPr lang="en-US" altLang="ja-JP" sz="1100" dirty="0"/>
              <a:t>4</a:t>
            </a:r>
            <a:r>
              <a:rPr lang="ja-JP" altLang="en-US" sz="1100" dirty="0"/>
              <a:t>が含まれない場合には、本ページには「課題</a:t>
            </a:r>
            <a:r>
              <a:rPr lang="en-US" altLang="ja-JP" sz="1100" dirty="0"/>
              <a:t>4</a:t>
            </a:r>
            <a:r>
              <a:rPr lang="ja-JP" altLang="en-US" sz="1100" dirty="0"/>
              <a:t>なし」と記載し、さらに、課題</a:t>
            </a:r>
            <a:r>
              <a:rPr lang="en-US" altLang="ja-JP" sz="1100" dirty="0"/>
              <a:t>1</a:t>
            </a:r>
            <a:r>
              <a:rPr lang="ja-JP" altLang="en-US" sz="1100" dirty="0"/>
              <a:t>、課題</a:t>
            </a:r>
            <a:r>
              <a:rPr lang="en-US" altLang="ja-JP" sz="1100" dirty="0"/>
              <a:t>2</a:t>
            </a:r>
            <a:r>
              <a:rPr lang="ja-JP" altLang="en-US" sz="1100" dirty="0"/>
              <a:t>において扱う製品・技術の全てが、薬機法における再生医療等製品としての承認を受けることを目指していることを記載してください。</a:t>
            </a:r>
          </a:p>
        </p:txBody>
      </p:sp>
      <p:sp>
        <p:nvSpPr>
          <p:cNvPr id="7" name="AutoShape 10">
            <a:extLst>
              <a:ext uri="{FF2B5EF4-FFF2-40B4-BE49-F238E27FC236}">
                <a16:creationId xmlns:a16="http://schemas.microsoft.com/office/drawing/2014/main" id="{079A7835-5D36-0BB8-4DB7-F22F531AE21D}"/>
              </a:ext>
            </a:extLst>
          </p:cNvPr>
          <p:cNvSpPr>
            <a:spLocks noChangeArrowheads="1"/>
          </p:cNvSpPr>
          <p:nvPr/>
        </p:nvSpPr>
        <p:spPr bwMode="auto">
          <a:xfrm>
            <a:off x="7032633" y="369332"/>
            <a:ext cx="2616245" cy="340134"/>
          </a:xfrm>
          <a:prstGeom prst="roundRect">
            <a:avLst>
              <a:gd name="adj" fmla="val 16667"/>
            </a:avLst>
          </a:prstGeom>
          <a:solidFill>
            <a:srgbClr val="92D050"/>
          </a:solidFill>
          <a:ln w="19050">
            <a:solidFill>
              <a:schemeClr val="tx1"/>
            </a:solidFill>
            <a:round/>
          </a:ln>
          <a:effectLst>
            <a:outerShdw dist="107763" dir="2700000" algn="ctr" rotWithShape="0">
              <a:schemeClr val="bg2">
                <a:alpha val="50000"/>
              </a:schemeClr>
            </a:outerShdw>
          </a:effectLst>
        </p:spPr>
        <p:txBody>
          <a:bodyPr lIns="91440" tIns="45720" rIns="91440" bIns="45720" anchor="ctr"/>
          <a:lstStyle>
            <a:lvl1pPr indent="85725"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447675" indent="-18288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indent="0" algn="l"/>
            <a:r>
              <a:rPr lang="ja-JP" altLang="en-US" sz="1100" dirty="0"/>
              <a:t>代表機関あるいは課題分担機関が記入</a:t>
            </a:r>
          </a:p>
        </p:txBody>
      </p:sp>
      <p:sp>
        <p:nvSpPr>
          <p:cNvPr id="5" name="正方形/長方形 4">
            <a:extLst>
              <a:ext uri="{FF2B5EF4-FFF2-40B4-BE49-F238E27FC236}">
                <a16:creationId xmlns:a16="http://schemas.microsoft.com/office/drawing/2014/main" id="{7FFD80B9-E706-3C01-28C1-B5488434E6EE}"/>
              </a:ext>
            </a:extLst>
          </p:cNvPr>
          <p:cNvSpPr/>
          <p:nvPr/>
        </p:nvSpPr>
        <p:spPr bwMode="auto">
          <a:xfrm>
            <a:off x="199678" y="908720"/>
            <a:ext cx="9339246" cy="5760640"/>
          </a:xfrm>
          <a:prstGeom prst="rect">
            <a:avLst/>
          </a:prstGeom>
          <a:noFill/>
          <a:ln w="9525" cap="flat" cmpd="sng" algn="ctr">
            <a:solidFill>
              <a:schemeClr val="bg2"/>
            </a:solidFill>
            <a:prstDash val="solid"/>
            <a:round/>
            <a:headEnd type="none" w="med" len="med"/>
            <a:tailEnd type="none" w="med" len="med"/>
          </a:ln>
        </p:spPr>
        <p:txBody>
          <a:bodyPr vert="horz" wrap="none" lIns="91440" tIns="45720" rIns="91440" bIns="45720" numCol="1" rtlCol="0" anchor="ctr"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ja-JP" altLang="en-US" sz="1000" b="0" i="0" u="none" strike="noStrike" cap="none" normalizeH="0" baseline="0">
              <a:ln>
                <a:noFill/>
              </a:ln>
              <a:solidFill>
                <a:schemeClr val="tx1"/>
              </a:solidFill>
              <a:effectLst/>
              <a:latin typeface="ＭＳ Ｐゴシック" panose="020B0600070205080204" pitchFamily="50" charset="-128"/>
              <a:ea typeface="ＭＳ Ｐゴシック" panose="020B0600070205080204" pitchFamily="50" charset="-128"/>
            </a:endParaRPr>
          </a:p>
        </p:txBody>
      </p:sp>
      <p:sp>
        <p:nvSpPr>
          <p:cNvPr id="8" name="テキスト ボックス 7">
            <a:extLst>
              <a:ext uri="{FF2B5EF4-FFF2-40B4-BE49-F238E27FC236}">
                <a16:creationId xmlns:a16="http://schemas.microsoft.com/office/drawing/2014/main" id="{ED6C6516-6FB1-C437-DF96-6019952F5657}"/>
              </a:ext>
            </a:extLst>
          </p:cNvPr>
          <p:cNvSpPr txBox="1"/>
          <p:nvPr/>
        </p:nvSpPr>
        <p:spPr>
          <a:xfrm>
            <a:off x="199678" y="923657"/>
            <a:ext cx="7560558" cy="400110"/>
          </a:xfrm>
          <a:prstGeom prst="rect">
            <a:avLst/>
          </a:prstGeom>
          <a:noFill/>
        </p:spPr>
        <p:txBody>
          <a:bodyPr wrap="square" lIns="91440" tIns="45720" rIns="91440" bIns="45720" anchor="t">
            <a:spAutoFit/>
          </a:bodyPr>
          <a:lstStyle/>
          <a:p>
            <a:pPr algn="l"/>
            <a:r>
              <a:rPr lang="ja-JP" altLang="en-US" b="1">
                <a:latin typeface="ＭＳ Ｐゴシック"/>
                <a:ea typeface="ＭＳ Ｐゴシック"/>
              </a:rPr>
              <a:t>〇製品・技術の価値を向上させるための科学的かつ客観的に妥当性を検証する役割をどのように担うか、課題１～３との関係性と共同体内での役割、事業内容を明確に記載ください</a:t>
            </a:r>
          </a:p>
        </p:txBody>
      </p:sp>
    </p:spTree>
    <p:extLst>
      <p:ext uri="{BB962C8B-B14F-4D97-AF65-F5344CB8AC3E}">
        <p14:creationId xmlns:p14="http://schemas.microsoft.com/office/powerpoint/2010/main" val="16275190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6">
            <a:extLst>
              <a:ext uri="{FF2B5EF4-FFF2-40B4-BE49-F238E27FC236}">
                <a16:creationId xmlns:a16="http://schemas.microsoft.com/office/drawing/2014/main" id="{1E21540F-77E0-0476-2D25-E15505549A5C}"/>
              </a:ext>
            </a:extLst>
          </p:cNvPr>
          <p:cNvGraphicFramePr>
            <a:graphicFrameLocks noGrp="1"/>
          </p:cNvGraphicFramePr>
          <p:nvPr>
            <p:extLst>
              <p:ext uri="{D42A27DB-BD31-4B8C-83A1-F6EECF244321}">
                <p14:modId xmlns:p14="http://schemas.microsoft.com/office/powerpoint/2010/main" val="3614955080"/>
              </p:ext>
            </p:extLst>
          </p:nvPr>
        </p:nvGraphicFramePr>
        <p:xfrm>
          <a:off x="303038" y="1387500"/>
          <a:ext cx="9298335" cy="3841700"/>
        </p:xfrm>
        <a:graphic>
          <a:graphicData uri="http://schemas.openxmlformats.org/drawingml/2006/table">
            <a:tbl>
              <a:tblPr firstRow="1" bandRow="1">
                <a:tableStyleId>{5C22544A-7EE6-4342-B048-85BDC9FD1C3A}</a:tableStyleId>
              </a:tblPr>
              <a:tblGrid>
                <a:gridCol w="1863645">
                  <a:extLst>
                    <a:ext uri="{9D8B030D-6E8A-4147-A177-3AD203B41FA5}">
                      <a16:colId xmlns:a16="http://schemas.microsoft.com/office/drawing/2014/main" val="759661270"/>
                    </a:ext>
                  </a:extLst>
                </a:gridCol>
                <a:gridCol w="1472792">
                  <a:extLst>
                    <a:ext uri="{9D8B030D-6E8A-4147-A177-3AD203B41FA5}">
                      <a16:colId xmlns:a16="http://schemas.microsoft.com/office/drawing/2014/main" val="4158469975"/>
                    </a:ext>
                  </a:extLst>
                </a:gridCol>
                <a:gridCol w="5961898">
                  <a:extLst>
                    <a:ext uri="{9D8B030D-6E8A-4147-A177-3AD203B41FA5}">
                      <a16:colId xmlns:a16="http://schemas.microsoft.com/office/drawing/2014/main" val="2605447024"/>
                    </a:ext>
                  </a:extLst>
                </a:gridCol>
              </a:tblGrid>
              <a:tr h="198021">
                <a:tc gridSpan="2">
                  <a:txBody>
                    <a:bodyPr/>
                    <a:lstStyle/>
                    <a:p>
                      <a:r>
                        <a:rPr kumimoji="1" lang="ja-JP" altLang="en-US" sz="1050" dirty="0">
                          <a:solidFill>
                            <a:schemeClr val="accent4"/>
                          </a:solidFill>
                        </a:rPr>
                        <a:t>担当者名</a:t>
                      </a:r>
                    </a:p>
                  </a:txBody>
                  <a:tcPr/>
                </a:tc>
                <a:tc hMerge="1">
                  <a:txBody>
                    <a:bodyPr/>
                    <a:lstStyle/>
                    <a:p>
                      <a:endParaRPr kumimoji="1" lang="ja-JP" altLang="en-US"/>
                    </a:p>
                  </a:txBody>
                  <a:tcPr/>
                </a:tc>
                <a:tc>
                  <a:txBody>
                    <a:bodyPr/>
                    <a:lstStyle/>
                    <a:p>
                      <a:r>
                        <a:rPr lang="ja-JP" altLang="en-US" sz="1050" dirty="0">
                          <a:solidFill>
                            <a:schemeClr val="accent4"/>
                          </a:solidFill>
                        </a:rPr>
                        <a:t>本事業における役割・担当業務、略</a:t>
                      </a:r>
                      <a:r>
                        <a:rPr kumimoji="1" lang="ja-JP" altLang="en-US" sz="1050" dirty="0">
                          <a:solidFill>
                            <a:schemeClr val="accent4"/>
                          </a:solidFill>
                        </a:rPr>
                        <a:t>歴・</a:t>
                      </a:r>
                      <a:r>
                        <a:rPr lang="ja-JP" altLang="en-US" sz="1050" dirty="0">
                          <a:solidFill>
                            <a:schemeClr val="accent4"/>
                          </a:solidFill>
                        </a:rPr>
                        <a:t>保有スキル、</a:t>
                      </a:r>
                      <a:r>
                        <a:rPr kumimoji="1" lang="ja-JP" altLang="en-US" sz="1050" dirty="0">
                          <a:solidFill>
                            <a:schemeClr val="accent4"/>
                          </a:solidFill>
                        </a:rPr>
                        <a:t>実績等</a:t>
                      </a:r>
                    </a:p>
                  </a:txBody>
                  <a:tcPr/>
                </a:tc>
                <a:extLst>
                  <a:ext uri="{0D108BD9-81ED-4DB2-BD59-A6C34878D82A}">
                    <a16:rowId xmlns:a16="http://schemas.microsoft.com/office/drawing/2014/main" val="131403800"/>
                  </a:ext>
                </a:extLst>
              </a:tr>
              <a:tr h="1161856">
                <a:tc>
                  <a:txBody>
                    <a:bodyPr/>
                    <a:lstStyle/>
                    <a:p>
                      <a:r>
                        <a:rPr lang="ja-JP" altLang="en-US" sz="1050" dirty="0"/>
                        <a:t>課題分担</a:t>
                      </a:r>
                      <a:r>
                        <a:rPr kumimoji="1" lang="ja-JP" altLang="en-US" sz="1050" dirty="0"/>
                        <a:t>責任者</a:t>
                      </a:r>
                    </a:p>
                    <a:p>
                      <a:pPr lvl="0">
                        <a:buNone/>
                      </a:pPr>
                      <a:r>
                        <a:rPr lang="ja-JP" altLang="en-US" sz="1050" dirty="0">
                          <a:solidFill>
                            <a:srgbClr val="FF0000"/>
                          </a:solidFill>
                        </a:rPr>
                        <a:t>氏名</a:t>
                      </a:r>
                    </a:p>
                  </a:txBody>
                  <a:tcPr/>
                </a:tc>
                <a:tc>
                  <a:txBody>
                    <a:bodyPr/>
                    <a:lstStyle/>
                    <a:p>
                      <a:r>
                        <a:rPr lang="ja-JP" altLang="en-US" sz="1050" i="1" dirty="0">
                          <a:solidFill>
                            <a:srgbClr val="FF0000"/>
                          </a:solidFill>
                        </a:rPr>
                        <a:t>所属・役職</a:t>
                      </a:r>
                      <a:endParaRPr kumimoji="1" lang="ja-JP" altLang="en-US" sz="1050" i="1" dirty="0">
                        <a:solidFill>
                          <a:srgbClr val="FF0000"/>
                        </a:solidFill>
                      </a:endParaRPr>
                    </a:p>
                  </a:txBody>
                  <a:tcPr/>
                </a:tc>
                <a:tc>
                  <a:txBody>
                    <a:bodyPr/>
                    <a:lstStyle/>
                    <a:p>
                      <a:r>
                        <a:rPr lang="ja-JP" altLang="en-US" sz="1050" i="1" dirty="0">
                          <a:solidFill>
                            <a:srgbClr val="FF0000"/>
                          </a:solidFill>
                        </a:rPr>
                        <a:t>役割：</a:t>
                      </a:r>
                      <a:endParaRPr lang="ja-JP" sz="1050" b="0" i="1" u="none" strike="noStrike" noProof="0" dirty="0">
                        <a:latin typeface="Arial"/>
                      </a:endParaRPr>
                    </a:p>
                    <a:p>
                      <a:pPr lvl="0">
                        <a:buNone/>
                      </a:pPr>
                      <a:r>
                        <a:rPr lang="ja-JP" altLang="en-US" sz="1050" i="1" dirty="0">
                          <a:solidFill>
                            <a:srgbClr val="FF0000"/>
                          </a:solidFill>
                        </a:rPr>
                        <a:t>略歴：</a:t>
                      </a:r>
                    </a:p>
                    <a:p>
                      <a:pPr lvl="0">
                        <a:buNone/>
                      </a:pPr>
                      <a:r>
                        <a:rPr lang="ja-JP" altLang="en-US" sz="1050" i="1" dirty="0">
                          <a:solidFill>
                            <a:srgbClr val="FF0000"/>
                          </a:solidFill>
                        </a:rPr>
                        <a:t>実績：</a:t>
                      </a:r>
                    </a:p>
                  </a:txBody>
                  <a:tcPr/>
                </a:tc>
                <a:extLst>
                  <a:ext uri="{0D108BD9-81ED-4DB2-BD59-A6C34878D82A}">
                    <a16:rowId xmlns:a16="http://schemas.microsoft.com/office/drawing/2014/main" val="1091053540"/>
                  </a:ext>
                </a:extLst>
              </a:tr>
              <a:tr h="607096">
                <a:tc>
                  <a:txBody>
                    <a:bodyPr/>
                    <a:lstStyle/>
                    <a:p>
                      <a:r>
                        <a:rPr kumimoji="1" lang="ja-JP" altLang="en-US" sz="1050">
                          <a:solidFill>
                            <a:srgbClr val="FF0000"/>
                          </a:solidFill>
                        </a:rPr>
                        <a:t>担当</a:t>
                      </a:r>
                      <a:r>
                        <a:rPr kumimoji="1" lang="en-US" altLang="ja-JP" sz="1050" dirty="0">
                          <a:solidFill>
                            <a:srgbClr val="FF0000"/>
                          </a:solidFill>
                        </a:rPr>
                        <a:t>1</a:t>
                      </a:r>
                      <a:r>
                        <a:rPr lang="en-US" altLang="ja-JP" sz="1050" dirty="0">
                          <a:solidFill>
                            <a:srgbClr val="FF0000"/>
                          </a:solidFill>
                        </a:rPr>
                        <a:t>氏名</a:t>
                      </a:r>
                      <a:endParaRPr kumimoji="1" lang="ja-JP" altLang="en-US" sz="1050" dirty="0">
                        <a:solidFill>
                          <a:srgbClr val="FF0000"/>
                        </a:solidFill>
                      </a:endParaRPr>
                    </a:p>
                  </a:txBody>
                  <a:tcPr/>
                </a:tc>
                <a:tc>
                  <a:txBody>
                    <a:bodyPr/>
                    <a:lstStyle/>
                    <a:p>
                      <a:pPr lvl="0">
                        <a:buNone/>
                      </a:pPr>
                      <a:r>
                        <a:rPr lang="ja-JP" sz="1050" b="0" i="1" u="none" strike="noStrike" noProof="0" dirty="0">
                          <a:solidFill>
                            <a:srgbClr val="FF0000"/>
                          </a:solidFill>
                          <a:latin typeface="Arial"/>
                        </a:rPr>
                        <a:t>所属</a:t>
                      </a:r>
                      <a:r>
                        <a:rPr lang="ja-JP" altLang="en-US" sz="1050" b="0" i="1" u="none" strike="noStrike" noProof="0" dirty="0">
                          <a:solidFill>
                            <a:srgbClr val="FF0000"/>
                          </a:solidFill>
                        </a:rPr>
                        <a:t>・役職</a:t>
                      </a:r>
                      <a:endParaRPr kumimoji="1" lang="en-US" altLang="ja-JP" i="1" dirty="0"/>
                    </a:p>
                  </a:txBody>
                  <a:tcPr/>
                </a:tc>
                <a:tc>
                  <a:txBody>
                    <a:bodyPr/>
                    <a:lstStyle/>
                    <a:p>
                      <a:r>
                        <a:rPr lang="ja-JP" altLang="en-US" sz="1050" i="1" dirty="0">
                          <a:solidFill>
                            <a:srgbClr val="FF0000"/>
                          </a:solidFill>
                        </a:rPr>
                        <a:t>担当業務：</a:t>
                      </a:r>
                      <a:endParaRPr lang="ja-JP" altLang="ja-JP" sz="1050" b="0" i="1" u="none" strike="noStrike" noProof="0" dirty="0">
                        <a:latin typeface="+mn-lt"/>
                      </a:endParaRPr>
                    </a:p>
                    <a:p>
                      <a:pPr lvl="0">
                        <a:buNone/>
                      </a:pPr>
                      <a:r>
                        <a:rPr lang="ja-JP" altLang="en-US" sz="1050" i="1" dirty="0">
                          <a:solidFill>
                            <a:srgbClr val="FF0000"/>
                          </a:solidFill>
                        </a:rPr>
                        <a:t>略歴：</a:t>
                      </a:r>
                    </a:p>
                    <a:p>
                      <a:pPr lvl="0">
                        <a:buNone/>
                      </a:pPr>
                      <a:r>
                        <a:rPr lang="ja-JP" altLang="en-US" sz="1050" i="1" dirty="0">
                          <a:solidFill>
                            <a:srgbClr val="FF0000"/>
                          </a:solidFill>
                        </a:rPr>
                        <a:t>実績：</a:t>
                      </a:r>
                    </a:p>
                  </a:txBody>
                  <a:tcPr/>
                </a:tc>
                <a:extLst>
                  <a:ext uri="{0D108BD9-81ED-4DB2-BD59-A6C34878D82A}">
                    <a16:rowId xmlns:a16="http://schemas.microsoft.com/office/drawing/2014/main" val="536224017"/>
                  </a:ext>
                </a:extLst>
              </a:tr>
              <a:tr h="6070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rgbClr val="FF0000"/>
                          </a:solidFill>
                        </a:rPr>
                        <a:t>担当</a:t>
                      </a:r>
                      <a:r>
                        <a:rPr kumimoji="1" lang="en-US" altLang="ja-JP" sz="1050" dirty="0">
                          <a:solidFill>
                            <a:srgbClr val="FF0000"/>
                          </a:solidFill>
                        </a:rPr>
                        <a:t>2</a:t>
                      </a:r>
                      <a:r>
                        <a:rPr lang="en-US" altLang="ja-JP" sz="1050" dirty="0">
                          <a:solidFill>
                            <a:srgbClr val="FF0000"/>
                          </a:solidFill>
                        </a:rPr>
                        <a:t>氏名</a:t>
                      </a:r>
                      <a:endParaRPr kumimoji="1" lang="ja-JP" altLang="en-US" sz="1050" dirty="0">
                        <a:solidFill>
                          <a:srgbClr val="FF0000"/>
                        </a:solidFill>
                      </a:endParaRPr>
                    </a:p>
                  </a:txBody>
                  <a:tcPr/>
                </a:tc>
                <a:tc>
                  <a:txBody>
                    <a:bodyPr/>
                    <a:lstStyle/>
                    <a:p>
                      <a:endParaRPr kumimoji="1" lang="ja-JP" altLang="en-US" sz="1050" dirty="0"/>
                    </a:p>
                  </a:txBody>
                  <a:tcPr/>
                </a:tc>
                <a:tc>
                  <a:txBody>
                    <a:bodyPr/>
                    <a:lstStyle/>
                    <a:p>
                      <a:endParaRPr kumimoji="1" lang="ja-JP" altLang="en-US" sz="1050" dirty="0"/>
                    </a:p>
                  </a:txBody>
                  <a:tcPr/>
                </a:tc>
                <a:extLst>
                  <a:ext uri="{0D108BD9-81ED-4DB2-BD59-A6C34878D82A}">
                    <a16:rowId xmlns:a16="http://schemas.microsoft.com/office/drawing/2014/main" val="1173894063"/>
                  </a:ext>
                </a:extLst>
              </a:tr>
              <a:tr h="6070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rgbClr val="FF0000"/>
                          </a:solidFill>
                        </a:rPr>
                        <a:t>担当</a:t>
                      </a:r>
                      <a:r>
                        <a:rPr kumimoji="1" lang="en-US" altLang="ja-JP" sz="1050" dirty="0">
                          <a:solidFill>
                            <a:srgbClr val="FF0000"/>
                          </a:solidFill>
                        </a:rPr>
                        <a:t>3</a:t>
                      </a:r>
                      <a:r>
                        <a:rPr kumimoji="1" lang="ja-JP" altLang="en-US" sz="1050" dirty="0">
                          <a:solidFill>
                            <a:srgbClr val="FF0000"/>
                          </a:solidFill>
                        </a:rPr>
                        <a:t>氏名</a:t>
                      </a:r>
                    </a:p>
                  </a:txBody>
                  <a:tcPr/>
                </a:tc>
                <a:tc>
                  <a:txBody>
                    <a:bodyPr/>
                    <a:lstStyle/>
                    <a:p>
                      <a:endParaRPr kumimoji="1" lang="ja-JP" altLang="en-US" sz="1050" dirty="0"/>
                    </a:p>
                  </a:txBody>
                  <a:tcPr/>
                </a:tc>
                <a:tc>
                  <a:txBody>
                    <a:bodyPr/>
                    <a:lstStyle/>
                    <a:p>
                      <a:endParaRPr kumimoji="1" lang="ja-JP" altLang="en-US" sz="1050" dirty="0"/>
                    </a:p>
                  </a:txBody>
                  <a:tcPr/>
                </a:tc>
                <a:extLst>
                  <a:ext uri="{0D108BD9-81ED-4DB2-BD59-A6C34878D82A}">
                    <a16:rowId xmlns:a16="http://schemas.microsoft.com/office/drawing/2014/main" val="900900069"/>
                  </a:ext>
                </a:extLst>
              </a:tr>
              <a:tr h="607096">
                <a:tc>
                  <a:txBody>
                    <a:bodyPr/>
                    <a:lstStyle/>
                    <a:p>
                      <a:r>
                        <a:rPr kumimoji="1" lang="ja-JP" altLang="en-US" sz="1050" dirty="0">
                          <a:solidFill>
                            <a:srgbClr val="FF0000"/>
                          </a:solidFill>
                        </a:rPr>
                        <a:t>・・・</a:t>
                      </a:r>
                    </a:p>
                  </a:txBody>
                  <a:tcPr/>
                </a:tc>
                <a:tc>
                  <a:txBody>
                    <a:bodyPr/>
                    <a:lstStyle/>
                    <a:p>
                      <a:endParaRPr kumimoji="1" lang="ja-JP" altLang="en-US" sz="1050" dirty="0"/>
                    </a:p>
                  </a:txBody>
                  <a:tcPr/>
                </a:tc>
                <a:tc>
                  <a:txBody>
                    <a:bodyPr/>
                    <a:lstStyle/>
                    <a:p>
                      <a:endParaRPr kumimoji="1" lang="ja-JP" altLang="en-US" sz="1050" dirty="0"/>
                    </a:p>
                  </a:txBody>
                  <a:tcPr/>
                </a:tc>
                <a:extLst>
                  <a:ext uri="{0D108BD9-81ED-4DB2-BD59-A6C34878D82A}">
                    <a16:rowId xmlns:a16="http://schemas.microsoft.com/office/drawing/2014/main" val="2832973922"/>
                  </a:ext>
                </a:extLst>
              </a:tr>
            </a:tbl>
          </a:graphicData>
        </a:graphic>
      </p:graphicFrame>
      <p:sp>
        <p:nvSpPr>
          <p:cNvPr id="3" name="Text Box 2"/>
          <p:cNvSpPr txBox="1">
            <a:spLocks noChangeArrowheads="1"/>
          </p:cNvSpPr>
          <p:nvPr/>
        </p:nvSpPr>
        <p:spPr bwMode="auto">
          <a:xfrm>
            <a:off x="99060" y="0"/>
            <a:ext cx="68693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２．４．</a:t>
            </a:r>
            <a:r>
              <a:rPr kumimoji="1" lang="zh-TW" altLang="en-US" sz="1800" dirty="0">
                <a:solidFill>
                  <a:srgbClr val="000099"/>
                </a:solidFill>
                <a:latin typeface="HGPｺﾞｼｯｸE" panose="020B0900000000000000" pitchFamily="50" charset="-128"/>
                <a:ea typeface="HGPｺﾞｼｯｸE" panose="020B0900000000000000" pitchFamily="50" charset="-128"/>
              </a:rPr>
              <a:t>課題</a:t>
            </a:r>
            <a:r>
              <a:rPr kumimoji="1" lang="ja-JP" altLang="en-US" sz="1800" dirty="0">
                <a:solidFill>
                  <a:srgbClr val="000099"/>
                </a:solidFill>
                <a:latin typeface="HGPｺﾞｼｯｸE" panose="020B0900000000000000" pitchFamily="50" charset="-128"/>
                <a:ea typeface="HGPｺﾞｼｯｸE" panose="020B0900000000000000" pitchFamily="50" charset="-128"/>
              </a:rPr>
              <a:t>４（検証）を担う課題分担</a:t>
            </a:r>
            <a:r>
              <a:rPr kumimoji="1" lang="zh-TW" altLang="en-US" sz="1800" dirty="0">
                <a:solidFill>
                  <a:srgbClr val="000099"/>
                </a:solidFill>
                <a:latin typeface="HGPｺﾞｼｯｸE" panose="020B0900000000000000" pitchFamily="50" charset="-128"/>
                <a:ea typeface="HGPｺﾞｼｯｸE" panose="020B0900000000000000" pitchFamily="50" charset="-128"/>
              </a:rPr>
              <a:t>機関</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7" name="AutoShape 10">
            <a:extLst>
              <a:ext uri="{FF2B5EF4-FFF2-40B4-BE49-F238E27FC236}">
                <a16:creationId xmlns:a16="http://schemas.microsoft.com/office/drawing/2014/main" id="{079A7835-5D36-0BB8-4DB7-F22F531AE21D}"/>
              </a:ext>
            </a:extLst>
          </p:cNvPr>
          <p:cNvSpPr>
            <a:spLocks noChangeArrowheads="1"/>
          </p:cNvSpPr>
          <p:nvPr/>
        </p:nvSpPr>
        <p:spPr bwMode="auto">
          <a:xfrm>
            <a:off x="7256462" y="369332"/>
            <a:ext cx="2616245" cy="340134"/>
          </a:xfrm>
          <a:prstGeom prst="roundRect">
            <a:avLst>
              <a:gd name="adj" fmla="val 16667"/>
            </a:avLst>
          </a:prstGeom>
          <a:solidFill>
            <a:srgbClr val="92D050"/>
          </a:solidFill>
          <a:ln w="19050">
            <a:solidFill>
              <a:schemeClr val="tx1"/>
            </a:solidFill>
            <a:round/>
          </a:ln>
          <a:effectLst>
            <a:outerShdw dist="107763" dir="2700000" algn="ctr" rotWithShape="0">
              <a:schemeClr val="bg2">
                <a:alpha val="50000"/>
              </a:schemeClr>
            </a:outerShdw>
          </a:effectLst>
        </p:spPr>
        <p:txBody>
          <a:bodyPr lIns="91440" tIns="45720" rIns="91440" bIns="45720" anchor="ctr"/>
          <a:lstStyle>
            <a:lvl1pPr indent="85725"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447675" indent="-18288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indent="0" algn="l"/>
            <a:r>
              <a:rPr lang="ja-JP" altLang="en-US" sz="1100" dirty="0"/>
              <a:t>代表機関あるいは課題分担機関が記入</a:t>
            </a:r>
          </a:p>
        </p:txBody>
      </p:sp>
      <p:sp>
        <p:nvSpPr>
          <p:cNvPr id="2" name="AutoShape 10">
            <a:extLst>
              <a:ext uri="{FF2B5EF4-FFF2-40B4-BE49-F238E27FC236}">
                <a16:creationId xmlns:a16="http://schemas.microsoft.com/office/drawing/2014/main" id="{3579C184-B6E2-E1D7-CE52-13F1AD657BA5}"/>
              </a:ext>
            </a:extLst>
          </p:cNvPr>
          <p:cNvSpPr>
            <a:spLocks noChangeArrowheads="1"/>
          </p:cNvSpPr>
          <p:nvPr/>
        </p:nvSpPr>
        <p:spPr bwMode="auto">
          <a:xfrm>
            <a:off x="1126482" y="4653136"/>
            <a:ext cx="8578254" cy="1843999"/>
          </a:xfrm>
          <a:prstGeom prst="roundRect">
            <a:avLst>
              <a:gd name="adj" fmla="val 16667"/>
            </a:avLst>
          </a:prstGeom>
          <a:solidFill>
            <a:srgbClr val="FFFF99"/>
          </a:solidFill>
          <a:ln w="19050">
            <a:solidFill>
              <a:schemeClr val="tx1"/>
            </a:solidFill>
            <a:round/>
          </a:ln>
          <a:effectLst>
            <a:outerShdw dist="107763" dir="2700000" algn="ctr" rotWithShape="0">
              <a:schemeClr val="bg2">
                <a:alpha val="50000"/>
              </a:schemeClr>
            </a:outerShdw>
          </a:effectLst>
        </p:spPr>
        <p:txBody>
          <a:bodyPr lIns="91440" tIns="45720" rIns="91440" bIns="45720" anchor="ctr"/>
          <a:lstStyle>
            <a:lvl1pPr indent="85725"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447675" indent="-18288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171450" indent="-171450" algn="l" eaLnBrk="1" hangingPunct="1">
              <a:spcBef>
                <a:spcPts val="600"/>
              </a:spcBef>
              <a:spcAft>
                <a:spcPts val="600"/>
              </a:spcAft>
              <a:buFont typeface="Wingdings" panose="05000000000000000000" pitchFamily="2" charset="2"/>
              <a:buChar char="ü"/>
            </a:pPr>
            <a:r>
              <a:rPr lang="ja-JP" altLang="en-US" sz="1100" dirty="0">
                <a:latin typeface="ＭＳ Ｐゴシック"/>
                <a:ea typeface="ＭＳ Ｐゴシック"/>
              </a:rPr>
              <a:t>責任者（統括責任者あるいは課題分担責任者）、主な担当者について、本事業に関連する役割・担当業務、略歴・保有スキル、実績等を表の形式で記載してください。</a:t>
            </a:r>
            <a:endParaRPr lang="en-US" altLang="ja-JP" sz="1100" dirty="0">
              <a:latin typeface="ＭＳ Ｐゴシック"/>
              <a:ea typeface="ＭＳ Ｐゴシック"/>
            </a:endParaRPr>
          </a:p>
          <a:p>
            <a:pPr marL="171450" indent="-171450" algn="l">
              <a:spcBef>
                <a:spcPts val="600"/>
              </a:spcBef>
              <a:spcAft>
                <a:spcPts val="600"/>
              </a:spcAft>
              <a:buFont typeface="Wingdings" panose="05000000000000000000" pitchFamily="2" charset="2"/>
              <a:buChar char="ü"/>
            </a:pPr>
            <a:r>
              <a:rPr lang="ja-JP" altLang="en-US" sz="1100" dirty="0">
                <a:latin typeface="ＭＳ Ｐゴシック"/>
                <a:ea typeface="ＭＳ Ｐゴシック"/>
              </a:rPr>
              <a:t>論文・著書・知的財産がある場合にはリスト化し、別添資料としてリストを添付してください。</a:t>
            </a:r>
            <a:endParaRPr lang="en-US" altLang="ja-JP" sz="1100" dirty="0">
              <a:latin typeface="ＭＳ Ｐゴシック"/>
              <a:ea typeface="ＭＳ Ｐゴシック"/>
            </a:endParaRPr>
          </a:p>
          <a:p>
            <a:pPr marL="171450" indent="-171450" algn="l">
              <a:spcBef>
                <a:spcPts val="600"/>
              </a:spcBef>
              <a:spcAft>
                <a:spcPts val="600"/>
              </a:spcAft>
              <a:buFont typeface="Wingdings" panose="05000000000000000000" pitchFamily="2" charset="2"/>
              <a:buChar char="ü"/>
            </a:pPr>
            <a:r>
              <a:rPr lang="ja-JP" altLang="en-US" sz="1100" dirty="0">
                <a:latin typeface="ＭＳ Ｐゴシック"/>
                <a:ea typeface="ＭＳ Ｐゴシック"/>
              </a:rPr>
              <a:t>1機関で複数頁にわたっても結構です。</a:t>
            </a:r>
          </a:p>
          <a:p>
            <a:pPr indent="0" algn="l" eaLnBrk="1" hangingPunct="1">
              <a:spcBef>
                <a:spcPts val="600"/>
              </a:spcBef>
              <a:spcAft>
                <a:spcPts val="600"/>
              </a:spcAft>
            </a:pPr>
            <a:r>
              <a:rPr lang="en-US" altLang="ja-JP" sz="1100" dirty="0"/>
              <a:t>※</a:t>
            </a:r>
            <a:r>
              <a:rPr lang="ja-JP" altLang="en-US" sz="1100" dirty="0"/>
              <a:t>課題分担機関が複数ある場合には、ページをコピーし、１機関ごとに１頁分記載してください。</a:t>
            </a:r>
          </a:p>
        </p:txBody>
      </p:sp>
      <p:sp>
        <p:nvSpPr>
          <p:cNvPr id="4" name="テキスト ボックス 3">
            <a:extLst>
              <a:ext uri="{FF2B5EF4-FFF2-40B4-BE49-F238E27FC236}">
                <a16:creationId xmlns:a16="http://schemas.microsoft.com/office/drawing/2014/main" id="{919CD060-C5B3-4114-34E5-A3CCFF27FDCB}"/>
              </a:ext>
            </a:extLst>
          </p:cNvPr>
          <p:cNvSpPr txBox="1"/>
          <p:nvPr/>
        </p:nvSpPr>
        <p:spPr>
          <a:xfrm>
            <a:off x="220133" y="842350"/>
            <a:ext cx="4732073" cy="307777"/>
          </a:xfrm>
          <a:prstGeom prst="rect">
            <a:avLst/>
          </a:prstGeom>
          <a:noFill/>
        </p:spPr>
        <p:txBody>
          <a:bodyPr wrap="square" rtlCol="0">
            <a:spAutoFit/>
          </a:bodyPr>
          <a:lstStyle/>
          <a:p>
            <a:pPr algn="l"/>
            <a:r>
              <a:rPr kumimoji="1" lang="ja-JP" altLang="en-US" sz="1400" b="1" dirty="0"/>
              <a:t>課題分担機関名：</a:t>
            </a:r>
          </a:p>
        </p:txBody>
      </p:sp>
    </p:spTree>
    <p:extLst>
      <p:ext uri="{BB962C8B-B14F-4D97-AF65-F5344CB8AC3E}">
        <p14:creationId xmlns:p14="http://schemas.microsoft.com/office/powerpoint/2010/main" val="17119815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99060" y="0"/>
            <a:ext cx="68693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２．５．</a:t>
            </a:r>
            <a:r>
              <a:rPr kumimoji="1" lang="zh-TW" altLang="en-US" sz="1800" dirty="0">
                <a:solidFill>
                  <a:srgbClr val="000099"/>
                </a:solidFill>
                <a:latin typeface="HGPｺﾞｼｯｸE" panose="020B0900000000000000" pitchFamily="50" charset="-128"/>
                <a:ea typeface="HGPｺﾞｼｯｸE" panose="020B0900000000000000" pitchFamily="50" charset="-128"/>
              </a:rPr>
              <a:t>課題</a:t>
            </a:r>
            <a:r>
              <a:rPr kumimoji="1" lang="en-US" altLang="ja-JP" sz="1800" dirty="0">
                <a:solidFill>
                  <a:srgbClr val="000099"/>
                </a:solidFill>
                <a:latin typeface="HGPｺﾞｼｯｸE" panose="020B0900000000000000" pitchFamily="50" charset="-128"/>
                <a:ea typeface="HGPｺﾞｼｯｸE" panose="020B0900000000000000" pitchFamily="50" charset="-128"/>
              </a:rPr>
              <a:t>5</a:t>
            </a:r>
            <a:r>
              <a:rPr kumimoji="1" lang="ja-JP" altLang="en-US" sz="1800" dirty="0">
                <a:solidFill>
                  <a:srgbClr val="000099"/>
                </a:solidFill>
                <a:latin typeface="HGPｺﾞｼｯｸE" panose="020B0900000000000000" pitchFamily="50" charset="-128"/>
                <a:ea typeface="HGPｺﾞｼｯｸE" panose="020B0900000000000000" pitchFamily="50" charset="-128"/>
              </a:rPr>
              <a:t>（活性化）を担う課題分担</a:t>
            </a:r>
            <a:r>
              <a:rPr kumimoji="1" lang="zh-TW" altLang="en-US" sz="1800" dirty="0">
                <a:solidFill>
                  <a:srgbClr val="000099"/>
                </a:solidFill>
                <a:latin typeface="HGPｺﾞｼｯｸE" panose="020B0900000000000000" pitchFamily="50" charset="-128"/>
                <a:ea typeface="HGPｺﾞｼｯｸE" panose="020B0900000000000000" pitchFamily="50" charset="-128"/>
              </a:rPr>
              <a:t>機関</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6" name="AutoShape 10">
            <a:extLst>
              <a:ext uri="{FF2B5EF4-FFF2-40B4-BE49-F238E27FC236}">
                <a16:creationId xmlns:a16="http://schemas.microsoft.com/office/drawing/2014/main" id="{E2972F7B-D620-242E-7AEE-EFDB35C39E82}"/>
              </a:ext>
            </a:extLst>
          </p:cNvPr>
          <p:cNvSpPr>
            <a:spLocks noChangeArrowheads="1"/>
          </p:cNvSpPr>
          <p:nvPr/>
        </p:nvSpPr>
        <p:spPr bwMode="auto">
          <a:xfrm>
            <a:off x="406400" y="1620637"/>
            <a:ext cx="8218214" cy="2214245"/>
          </a:xfrm>
          <a:prstGeom prst="roundRect">
            <a:avLst>
              <a:gd name="adj" fmla="val 16667"/>
            </a:avLst>
          </a:prstGeom>
          <a:solidFill>
            <a:srgbClr val="FFFF99"/>
          </a:solidFill>
          <a:ln w="19050">
            <a:solidFill>
              <a:schemeClr val="tx1"/>
            </a:solidFill>
            <a:rou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447675" indent="-18288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171450" indent="-171450" algn="l" eaLnBrk="1" hangingPunct="1">
              <a:spcBef>
                <a:spcPts val="600"/>
              </a:spcBef>
              <a:spcAft>
                <a:spcPts val="600"/>
              </a:spcAft>
              <a:buFont typeface="Wingdings" panose="05000000000000000000" pitchFamily="2" charset="2"/>
              <a:buChar char="ü"/>
            </a:pPr>
            <a:r>
              <a:rPr lang="ja-JP" altLang="en-US" sz="1100" dirty="0"/>
              <a:t>課題１～４の機関との関係性や共同体内での役割、具体的な事業内容を明確に記載し、共同体の活動の活性化にどのように貢献するのかとその必要性を説明してください。</a:t>
            </a:r>
            <a:endParaRPr lang="en-US" altLang="ja-JP" sz="1100" dirty="0"/>
          </a:p>
          <a:p>
            <a:pPr marL="171450" indent="-171450" algn="l" eaLnBrk="1" hangingPunct="1">
              <a:spcBef>
                <a:spcPts val="600"/>
              </a:spcBef>
              <a:spcAft>
                <a:spcPts val="600"/>
              </a:spcAft>
              <a:buFont typeface="Wingdings" panose="05000000000000000000" pitchFamily="2" charset="2"/>
              <a:buChar char="ü"/>
            </a:pPr>
            <a:r>
              <a:rPr lang="ja-JP" altLang="en-US" sz="1100" dirty="0"/>
              <a:t>本事業終了時点で達成する環境整備（施設・設備・システム）について、主な仕様を記載してください。</a:t>
            </a:r>
          </a:p>
          <a:p>
            <a:pPr marL="171450" indent="-171450" algn="l" eaLnBrk="1" hangingPunct="1">
              <a:spcBef>
                <a:spcPts val="600"/>
              </a:spcBef>
              <a:spcAft>
                <a:spcPts val="600"/>
              </a:spcAft>
              <a:buFont typeface="Wingdings" panose="05000000000000000000" pitchFamily="2" charset="2"/>
              <a:buChar char="ü"/>
            </a:pPr>
            <a:r>
              <a:rPr lang="ja-JP" altLang="en-US" sz="1100" dirty="0"/>
              <a:t>図面・カタログ・仕様書等があれば参考資料として別添してください。</a:t>
            </a:r>
          </a:p>
          <a:p>
            <a:pPr indent="0" algn="l" eaLnBrk="1" hangingPunct="1">
              <a:spcBef>
                <a:spcPts val="600"/>
              </a:spcBef>
              <a:spcAft>
                <a:spcPts val="600"/>
              </a:spcAft>
            </a:pPr>
            <a:r>
              <a:rPr lang="en-US" altLang="ja-JP" sz="1100" dirty="0"/>
              <a:t>※</a:t>
            </a:r>
            <a:r>
              <a:rPr lang="ja-JP" altLang="en-US" sz="1100" dirty="0"/>
              <a:t>課題分担機関が複数ある場合には、ページをコピーし、１機関ごとに１頁分記載してください。 </a:t>
            </a:r>
            <a:br>
              <a:rPr lang="en-US" altLang="ja-JP" sz="1100" dirty="0"/>
            </a:br>
            <a:r>
              <a:rPr lang="en-US" altLang="ja-JP" sz="1100" dirty="0"/>
              <a:t>※</a:t>
            </a:r>
            <a:r>
              <a:rPr lang="ja-JP" altLang="en-US" sz="1100" dirty="0"/>
              <a:t>応募体制に課題</a:t>
            </a:r>
            <a:r>
              <a:rPr lang="en-US" altLang="ja-JP" sz="1100" dirty="0"/>
              <a:t>5</a:t>
            </a:r>
            <a:r>
              <a:rPr lang="ja-JP" altLang="en-US" sz="1100" dirty="0"/>
              <a:t>が含まれない場合には、本ページには「課題</a:t>
            </a:r>
            <a:r>
              <a:rPr lang="en-US" altLang="ja-JP" sz="1100" dirty="0"/>
              <a:t>5</a:t>
            </a:r>
            <a:r>
              <a:rPr lang="ja-JP" altLang="en-US" sz="1100" dirty="0"/>
              <a:t>なし」と記載し、さらに課題間連携が自立的に十分図られる理由を記載してください。</a:t>
            </a:r>
          </a:p>
        </p:txBody>
      </p:sp>
      <p:sp>
        <p:nvSpPr>
          <p:cNvPr id="5" name="AutoShape 10">
            <a:extLst>
              <a:ext uri="{FF2B5EF4-FFF2-40B4-BE49-F238E27FC236}">
                <a16:creationId xmlns:a16="http://schemas.microsoft.com/office/drawing/2014/main" id="{6C487CA4-C69B-FC0B-A6E2-E62596DA25DA}"/>
              </a:ext>
            </a:extLst>
          </p:cNvPr>
          <p:cNvSpPr>
            <a:spLocks noChangeArrowheads="1"/>
          </p:cNvSpPr>
          <p:nvPr/>
        </p:nvSpPr>
        <p:spPr bwMode="auto">
          <a:xfrm>
            <a:off x="7102580" y="369332"/>
            <a:ext cx="2616245" cy="340134"/>
          </a:xfrm>
          <a:prstGeom prst="roundRect">
            <a:avLst>
              <a:gd name="adj" fmla="val 16667"/>
            </a:avLst>
          </a:prstGeom>
          <a:solidFill>
            <a:srgbClr val="92D050"/>
          </a:solidFill>
          <a:ln w="19050">
            <a:solidFill>
              <a:schemeClr val="tx1"/>
            </a:solidFill>
            <a:round/>
          </a:ln>
          <a:effectLst>
            <a:outerShdw dist="107763" dir="2700000" algn="ctr" rotWithShape="0">
              <a:schemeClr val="bg2">
                <a:alpha val="50000"/>
              </a:schemeClr>
            </a:outerShdw>
          </a:effectLst>
        </p:spPr>
        <p:txBody>
          <a:bodyPr lIns="91440" tIns="45720" rIns="91440" bIns="45720" anchor="ctr"/>
          <a:lstStyle>
            <a:lvl1pPr indent="85725"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447675" indent="-18288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indent="0" algn="l"/>
            <a:r>
              <a:rPr lang="ja-JP" altLang="en-US" sz="1100" dirty="0"/>
              <a:t>代表機関あるいは課題分担機関が記入</a:t>
            </a:r>
          </a:p>
        </p:txBody>
      </p:sp>
      <p:sp>
        <p:nvSpPr>
          <p:cNvPr id="4" name="正方形/長方形 3">
            <a:extLst>
              <a:ext uri="{FF2B5EF4-FFF2-40B4-BE49-F238E27FC236}">
                <a16:creationId xmlns:a16="http://schemas.microsoft.com/office/drawing/2014/main" id="{3E1C748B-774C-4D9A-D82E-4CEECFBC8502}"/>
              </a:ext>
            </a:extLst>
          </p:cNvPr>
          <p:cNvSpPr/>
          <p:nvPr/>
        </p:nvSpPr>
        <p:spPr bwMode="auto">
          <a:xfrm>
            <a:off x="99059" y="908720"/>
            <a:ext cx="9773647" cy="5832648"/>
          </a:xfrm>
          <a:prstGeom prst="rect">
            <a:avLst/>
          </a:prstGeom>
          <a:noFill/>
          <a:ln w="9525" cap="flat" cmpd="sng" algn="ctr">
            <a:solidFill>
              <a:schemeClr val="bg2"/>
            </a:solidFill>
            <a:prstDash val="solid"/>
            <a:round/>
            <a:headEnd type="none" w="med" len="med"/>
            <a:tailEnd type="none" w="med" len="med"/>
          </a:ln>
        </p:spPr>
        <p:txBody>
          <a:bodyPr vert="horz" wrap="none" lIns="91440" tIns="45720" rIns="91440" bIns="45720" numCol="1" rtlCol="0" anchor="ctr"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ja-JP" altLang="en-US" sz="1000" b="0" i="0" u="none" strike="noStrike" cap="none" normalizeH="0" baseline="0">
              <a:ln>
                <a:noFill/>
              </a:ln>
              <a:solidFill>
                <a:schemeClr val="tx1"/>
              </a:solidFill>
              <a:effectLst/>
              <a:latin typeface="ＭＳ Ｐゴシック" panose="020B0600070205080204" pitchFamily="50" charset="-128"/>
              <a:ea typeface="ＭＳ Ｐゴシック" panose="020B0600070205080204" pitchFamily="50" charset="-128"/>
            </a:endParaRPr>
          </a:p>
        </p:txBody>
      </p:sp>
      <p:sp>
        <p:nvSpPr>
          <p:cNvPr id="8" name="テキスト ボックス 7">
            <a:extLst>
              <a:ext uri="{FF2B5EF4-FFF2-40B4-BE49-F238E27FC236}">
                <a16:creationId xmlns:a16="http://schemas.microsoft.com/office/drawing/2014/main" id="{483E52EE-0CAB-C715-922A-1FB112FCDB1A}"/>
              </a:ext>
            </a:extLst>
          </p:cNvPr>
          <p:cNvSpPr txBox="1"/>
          <p:nvPr/>
        </p:nvSpPr>
        <p:spPr>
          <a:xfrm>
            <a:off x="199676" y="923657"/>
            <a:ext cx="9505057" cy="553998"/>
          </a:xfrm>
          <a:prstGeom prst="rect">
            <a:avLst/>
          </a:prstGeom>
          <a:noFill/>
        </p:spPr>
        <p:txBody>
          <a:bodyPr wrap="square" lIns="91440" tIns="45720" rIns="91440" bIns="45720" anchor="t">
            <a:spAutoFit/>
          </a:bodyPr>
          <a:lstStyle/>
          <a:p>
            <a:pPr algn="l"/>
            <a:r>
              <a:rPr lang="ja-JP" altLang="en-US" b="1">
                <a:latin typeface="ＭＳ Ｐゴシック"/>
                <a:ea typeface="ＭＳ Ｐゴシック"/>
              </a:rPr>
              <a:t>〇課題１～４の機関との関係性や共同体内での役割、具体的な事業内容を明確に記載し、</a:t>
            </a:r>
            <a:endParaRPr lang="en-US" altLang="ja-JP">
              <a:latin typeface="ＭＳ Ｐゴシック"/>
              <a:ea typeface="ＭＳ Ｐゴシック"/>
            </a:endParaRPr>
          </a:p>
          <a:p>
            <a:pPr algn="l"/>
            <a:r>
              <a:rPr lang="ja-JP" altLang="en-US" b="1">
                <a:latin typeface="ＭＳ Ｐゴシック"/>
                <a:ea typeface="ＭＳ Ｐゴシック"/>
              </a:rPr>
              <a:t>共同体の活動の活性化にどのように貢献するのかとその必要性を説明してください。</a:t>
            </a:r>
            <a:endParaRPr lang="ja-JP">
              <a:latin typeface="ＭＳ Ｐゴシック"/>
              <a:ea typeface="ＭＳ Ｐゴシック"/>
            </a:endParaRPr>
          </a:p>
          <a:p>
            <a:pPr algn="l"/>
            <a:endParaRPr lang="ja-JP" altLang="en-US" b="1" dirty="0"/>
          </a:p>
        </p:txBody>
      </p:sp>
    </p:spTree>
    <p:extLst>
      <p:ext uri="{BB962C8B-B14F-4D97-AF65-F5344CB8AC3E}">
        <p14:creationId xmlns:p14="http://schemas.microsoft.com/office/powerpoint/2010/main" val="16645104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6">
            <a:extLst>
              <a:ext uri="{FF2B5EF4-FFF2-40B4-BE49-F238E27FC236}">
                <a16:creationId xmlns:a16="http://schemas.microsoft.com/office/drawing/2014/main" id="{965C6B44-C546-75CF-73A3-F1FD43A69A8C}"/>
              </a:ext>
            </a:extLst>
          </p:cNvPr>
          <p:cNvGraphicFramePr>
            <a:graphicFrameLocks noGrp="1"/>
          </p:cNvGraphicFramePr>
          <p:nvPr>
            <p:extLst>
              <p:ext uri="{D42A27DB-BD31-4B8C-83A1-F6EECF244321}">
                <p14:modId xmlns:p14="http://schemas.microsoft.com/office/powerpoint/2010/main" val="741524084"/>
              </p:ext>
            </p:extLst>
          </p:nvPr>
        </p:nvGraphicFramePr>
        <p:xfrm>
          <a:off x="303038" y="1603524"/>
          <a:ext cx="9298335" cy="3841700"/>
        </p:xfrm>
        <a:graphic>
          <a:graphicData uri="http://schemas.openxmlformats.org/drawingml/2006/table">
            <a:tbl>
              <a:tblPr firstRow="1" bandRow="1">
                <a:tableStyleId>{5C22544A-7EE6-4342-B048-85BDC9FD1C3A}</a:tableStyleId>
              </a:tblPr>
              <a:tblGrid>
                <a:gridCol w="1863645">
                  <a:extLst>
                    <a:ext uri="{9D8B030D-6E8A-4147-A177-3AD203B41FA5}">
                      <a16:colId xmlns:a16="http://schemas.microsoft.com/office/drawing/2014/main" val="759661270"/>
                    </a:ext>
                  </a:extLst>
                </a:gridCol>
                <a:gridCol w="1472792">
                  <a:extLst>
                    <a:ext uri="{9D8B030D-6E8A-4147-A177-3AD203B41FA5}">
                      <a16:colId xmlns:a16="http://schemas.microsoft.com/office/drawing/2014/main" val="4158469975"/>
                    </a:ext>
                  </a:extLst>
                </a:gridCol>
                <a:gridCol w="5961898">
                  <a:extLst>
                    <a:ext uri="{9D8B030D-6E8A-4147-A177-3AD203B41FA5}">
                      <a16:colId xmlns:a16="http://schemas.microsoft.com/office/drawing/2014/main" val="2605447024"/>
                    </a:ext>
                  </a:extLst>
                </a:gridCol>
              </a:tblGrid>
              <a:tr h="198021">
                <a:tc gridSpan="2">
                  <a:txBody>
                    <a:bodyPr/>
                    <a:lstStyle/>
                    <a:p>
                      <a:r>
                        <a:rPr kumimoji="1" lang="ja-JP" altLang="en-US" sz="1050" dirty="0">
                          <a:solidFill>
                            <a:schemeClr val="accent4"/>
                          </a:solidFill>
                        </a:rPr>
                        <a:t>担当者名</a:t>
                      </a:r>
                    </a:p>
                  </a:txBody>
                  <a:tcPr/>
                </a:tc>
                <a:tc hMerge="1">
                  <a:txBody>
                    <a:bodyPr/>
                    <a:lstStyle/>
                    <a:p>
                      <a:endParaRPr kumimoji="1" lang="ja-JP" altLang="en-US"/>
                    </a:p>
                  </a:txBody>
                  <a:tcPr/>
                </a:tc>
                <a:tc>
                  <a:txBody>
                    <a:bodyPr/>
                    <a:lstStyle/>
                    <a:p>
                      <a:r>
                        <a:rPr lang="ja-JP" altLang="en-US" sz="1050" dirty="0">
                          <a:solidFill>
                            <a:schemeClr val="accent4"/>
                          </a:solidFill>
                        </a:rPr>
                        <a:t>本事業における役割・担当業務、略</a:t>
                      </a:r>
                      <a:r>
                        <a:rPr kumimoji="1" lang="ja-JP" altLang="en-US" sz="1050" dirty="0">
                          <a:solidFill>
                            <a:schemeClr val="accent4"/>
                          </a:solidFill>
                        </a:rPr>
                        <a:t>歴・</a:t>
                      </a:r>
                      <a:r>
                        <a:rPr lang="ja-JP" altLang="en-US" sz="1050" dirty="0">
                          <a:solidFill>
                            <a:schemeClr val="accent4"/>
                          </a:solidFill>
                        </a:rPr>
                        <a:t>保有スキル、</a:t>
                      </a:r>
                      <a:r>
                        <a:rPr kumimoji="1" lang="ja-JP" altLang="en-US" sz="1050" dirty="0">
                          <a:solidFill>
                            <a:schemeClr val="accent4"/>
                          </a:solidFill>
                        </a:rPr>
                        <a:t>実績等</a:t>
                      </a:r>
                    </a:p>
                  </a:txBody>
                  <a:tcPr/>
                </a:tc>
                <a:extLst>
                  <a:ext uri="{0D108BD9-81ED-4DB2-BD59-A6C34878D82A}">
                    <a16:rowId xmlns:a16="http://schemas.microsoft.com/office/drawing/2014/main" val="131403800"/>
                  </a:ext>
                </a:extLst>
              </a:tr>
              <a:tr h="1161856">
                <a:tc>
                  <a:txBody>
                    <a:bodyPr/>
                    <a:lstStyle/>
                    <a:p>
                      <a:r>
                        <a:rPr lang="ja-JP" altLang="en-US" sz="1050" dirty="0"/>
                        <a:t>課題分担</a:t>
                      </a:r>
                      <a:r>
                        <a:rPr kumimoji="1" lang="ja-JP" altLang="en-US" sz="1050" dirty="0"/>
                        <a:t>責任者</a:t>
                      </a:r>
                    </a:p>
                    <a:p>
                      <a:pPr lvl="0">
                        <a:buNone/>
                      </a:pPr>
                      <a:r>
                        <a:rPr lang="ja-JP" altLang="en-US" sz="1050" dirty="0">
                          <a:solidFill>
                            <a:srgbClr val="FF0000"/>
                          </a:solidFill>
                        </a:rPr>
                        <a:t>氏名</a:t>
                      </a:r>
                    </a:p>
                  </a:txBody>
                  <a:tcPr/>
                </a:tc>
                <a:tc>
                  <a:txBody>
                    <a:bodyPr/>
                    <a:lstStyle/>
                    <a:p>
                      <a:r>
                        <a:rPr lang="ja-JP" altLang="en-US" sz="1050" i="1" dirty="0">
                          <a:solidFill>
                            <a:srgbClr val="FF0000"/>
                          </a:solidFill>
                        </a:rPr>
                        <a:t>所属・役職</a:t>
                      </a:r>
                      <a:endParaRPr kumimoji="1" lang="ja-JP" altLang="en-US" sz="1050" i="1" dirty="0">
                        <a:solidFill>
                          <a:srgbClr val="FF0000"/>
                        </a:solidFill>
                      </a:endParaRPr>
                    </a:p>
                  </a:txBody>
                  <a:tcPr/>
                </a:tc>
                <a:tc>
                  <a:txBody>
                    <a:bodyPr/>
                    <a:lstStyle/>
                    <a:p>
                      <a:r>
                        <a:rPr lang="ja-JP" altLang="en-US" sz="1050" i="1" dirty="0">
                          <a:solidFill>
                            <a:srgbClr val="FF0000"/>
                          </a:solidFill>
                        </a:rPr>
                        <a:t>役割：</a:t>
                      </a:r>
                      <a:endParaRPr lang="ja-JP" sz="1050" b="0" i="1" u="none" strike="noStrike" noProof="0" dirty="0">
                        <a:latin typeface="Arial"/>
                      </a:endParaRPr>
                    </a:p>
                    <a:p>
                      <a:pPr lvl="0">
                        <a:buNone/>
                      </a:pPr>
                      <a:r>
                        <a:rPr lang="ja-JP" altLang="en-US" sz="1050" i="1" dirty="0">
                          <a:solidFill>
                            <a:srgbClr val="FF0000"/>
                          </a:solidFill>
                        </a:rPr>
                        <a:t>略歴：</a:t>
                      </a:r>
                    </a:p>
                    <a:p>
                      <a:pPr lvl="0">
                        <a:buNone/>
                      </a:pPr>
                      <a:r>
                        <a:rPr lang="ja-JP" altLang="en-US" sz="1050" i="1" dirty="0">
                          <a:solidFill>
                            <a:srgbClr val="FF0000"/>
                          </a:solidFill>
                        </a:rPr>
                        <a:t>実績：</a:t>
                      </a:r>
                    </a:p>
                  </a:txBody>
                  <a:tcPr/>
                </a:tc>
                <a:extLst>
                  <a:ext uri="{0D108BD9-81ED-4DB2-BD59-A6C34878D82A}">
                    <a16:rowId xmlns:a16="http://schemas.microsoft.com/office/drawing/2014/main" val="1091053540"/>
                  </a:ext>
                </a:extLst>
              </a:tr>
              <a:tr h="607096">
                <a:tc>
                  <a:txBody>
                    <a:bodyPr/>
                    <a:lstStyle/>
                    <a:p>
                      <a:r>
                        <a:rPr kumimoji="1" lang="ja-JP" altLang="en-US" sz="1050">
                          <a:solidFill>
                            <a:srgbClr val="FF0000"/>
                          </a:solidFill>
                        </a:rPr>
                        <a:t>担当</a:t>
                      </a:r>
                      <a:r>
                        <a:rPr kumimoji="1" lang="en-US" altLang="ja-JP" sz="1050" dirty="0">
                          <a:solidFill>
                            <a:srgbClr val="FF0000"/>
                          </a:solidFill>
                        </a:rPr>
                        <a:t>1</a:t>
                      </a:r>
                      <a:r>
                        <a:rPr lang="en-US" altLang="ja-JP" sz="1050" dirty="0">
                          <a:solidFill>
                            <a:srgbClr val="FF0000"/>
                          </a:solidFill>
                        </a:rPr>
                        <a:t>氏名</a:t>
                      </a:r>
                      <a:endParaRPr kumimoji="1" lang="ja-JP" altLang="en-US" sz="1050" dirty="0">
                        <a:solidFill>
                          <a:srgbClr val="FF0000"/>
                        </a:solidFill>
                      </a:endParaRPr>
                    </a:p>
                  </a:txBody>
                  <a:tcPr/>
                </a:tc>
                <a:tc>
                  <a:txBody>
                    <a:bodyPr/>
                    <a:lstStyle/>
                    <a:p>
                      <a:pPr lvl="0">
                        <a:buNone/>
                      </a:pPr>
                      <a:r>
                        <a:rPr lang="ja-JP" sz="1050" b="0" i="1" u="none" strike="noStrike" noProof="0" dirty="0">
                          <a:solidFill>
                            <a:srgbClr val="FF0000"/>
                          </a:solidFill>
                          <a:latin typeface="Arial"/>
                        </a:rPr>
                        <a:t>所属</a:t>
                      </a:r>
                      <a:r>
                        <a:rPr lang="ja-JP" altLang="en-US" sz="1050" b="0" i="1" u="none" strike="noStrike" noProof="0" dirty="0">
                          <a:solidFill>
                            <a:srgbClr val="FF0000"/>
                          </a:solidFill>
                        </a:rPr>
                        <a:t>・役職</a:t>
                      </a:r>
                      <a:endParaRPr kumimoji="1" lang="en-US" altLang="ja-JP" i="1" dirty="0"/>
                    </a:p>
                  </a:txBody>
                  <a:tcPr/>
                </a:tc>
                <a:tc>
                  <a:txBody>
                    <a:bodyPr/>
                    <a:lstStyle/>
                    <a:p>
                      <a:r>
                        <a:rPr lang="ja-JP" altLang="en-US" sz="1050" i="1" dirty="0">
                          <a:solidFill>
                            <a:srgbClr val="FF0000"/>
                          </a:solidFill>
                        </a:rPr>
                        <a:t>担当業務：</a:t>
                      </a:r>
                      <a:endParaRPr lang="ja-JP" altLang="ja-JP" sz="1050" b="0" i="1" u="none" strike="noStrike" noProof="0" dirty="0">
                        <a:latin typeface="+mn-lt"/>
                      </a:endParaRPr>
                    </a:p>
                    <a:p>
                      <a:pPr lvl="0">
                        <a:buNone/>
                      </a:pPr>
                      <a:r>
                        <a:rPr lang="ja-JP" altLang="en-US" sz="1050" i="1" dirty="0">
                          <a:solidFill>
                            <a:srgbClr val="FF0000"/>
                          </a:solidFill>
                        </a:rPr>
                        <a:t>略歴：</a:t>
                      </a:r>
                    </a:p>
                    <a:p>
                      <a:pPr lvl="0">
                        <a:buNone/>
                      </a:pPr>
                      <a:r>
                        <a:rPr lang="ja-JP" altLang="en-US" sz="1050" i="1" dirty="0">
                          <a:solidFill>
                            <a:srgbClr val="FF0000"/>
                          </a:solidFill>
                        </a:rPr>
                        <a:t>実績：</a:t>
                      </a:r>
                    </a:p>
                  </a:txBody>
                  <a:tcPr/>
                </a:tc>
                <a:extLst>
                  <a:ext uri="{0D108BD9-81ED-4DB2-BD59-A6C34878D82A}">
                    <a16:rowId xmlns:a16="http://schemas.microsoft.com/office/drawing/2014/main" val="536224017"/>
                  </a:ext>
                </a:extLst>
              </a:tr>
              <a:tr h="6070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rgbClr val="FF0000"/>
                          </a:solidFill>
                        </a:rPr>
                        <a:t>担当</a:t>
                      </a:r>
                      <a:r>
                        <a:rPr kumimoji="1" lang="en-US" altLang="ja-JP" sz="1050" dirty="0">
                          <a:solidFill>
                            <a:srgbClr val="FF0000"/>
                          </a:solidFill>
                        </a:rPr>
                        <a:t>2</a:t>
                      </a:r>
                      <a:r>
                        <a:rPr lang="en-US" altLang="ja-JP" sz="1050" dirty="0">
                          <a:solidFill>
                            <a:srgbClr val="FF0000"/>
                          </a:solidFill>
                        </a:rPr>
                        <a:t>氏名</a:t>
                      </a:r>
                      <a:endParaRPr kumimoji="1" lang="ja-JP" altLang="en-US" sz="1050" dirty="0">
                        <a:solidFill>
                          <a:srgbClr val="FF0000"/>
                        </a:solidFill>
                      </a:endParaRPr>
                    </a:p>
                  </a:txBody>
                  <a:tcPr/>
                </a:tc>
                <a:tc>
                  <a:txBody>
                    <a:bodyPr/>
                    <a:lstStyle/>
                    <a:p>
                      <a:endParaRPr kumimoji="1" lang="ja-JP" altLang="en-US" sz="1050" dirty="0"/>
                    </a:p>
                  </a:txBody>
                  <a:tcPr/>
                </a:tc>
                <a:tc>
                  <a:txBody>
                    <a:bodyPr/>
                    <a:lstStyle/>
                    <a:p>
                      <a:endParaRPr kumimoji="1" lang="ja-JP" altLang="en-US" sz="1050" dirty="0"/>
                    </a:p>
                  </a:txBody>
                  <a:tcPr/>
                </a:tc>
                <a:extLst>
                  <a:ext uri="{0D108BD9-81ED-4DB2-BD59-A6C34878D82A}">
                    <a16:rowId xmlns:a16="http://schemas.microsoft.com/office/drawing/2014/main" val="1173894063"/>
                  </a:ext>
                </a:extLst>
              </a:tr>
              <a:tr h="6070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rgbClr val="FF0000"/>
                          </a:solidFill>
                        </a:rPr>
                        <a:t>担当</a:t>
                      </a:r>
                      <a:r>
                        <a:rPr kumimoji="1" lang="en-US" altLang="ja-JP" sz="1050" dirty="0">
                          <a:solidFill>
                            <a:srgbClr val="FF0000"/>
                          </a:solidFill>
                        </a:rPr>
                        <a:t>3</a:t>
                      </a:r>
                      <a:r>
                        <a:rPr kumimoji="1" lang="ja-JP" altLang="en-US" sz="1050" dirty="0">
                          <a:solidFill>
                            <a:srgbClr val="FF0000"/>
                          </a:solidFill>
                        </a:rPr>
                        <a:t>氏名</a:t>
                      </a:r>
                    </a:p>
                  </a:txBody>
                  <a:tcPr/>
                </a:tc>
                <a:tc>
                  <a:txBody>
                    <a:bodyPr/>
                    <a:lstStyle/>
                    <a:p>
                      <a:endParaRPr kumimoji="1" lang="ja-JP" altLang="en-US" sz="1050" dirty="0"/>
                    </a:p>
                  </a:txBody>
                  <a:tcPr/>
                </a:tc>
                <a:tc>
                  <a:txBody>
                    <a:bodyPr/>
                    <a:lstStyle/>
                    <a:p>
                      <a:endParaRPr kumimoji="1" lang="ja-JP" altLang="en-US" sz="1050" dirty="0"/>
                    </a:p>
                  </a:txBody>
                  <a:tcPr/>
                </a:tc>
                <a:extLst>
                  <a:ext uri="{0D108BD9-81ED-4DB2-BD59-A6C34878D82A}">
                    <a16:rowId xmlns:a16="http://schemas.microsoft.com/office/drawing/2014/main" val="900900069"/>
                  </a:ext>
                </a:extLst>
              </a:tr>
              <a:tr h="607096">
                <a:tc>
                  <a:txBody>
                    <a:bodyPr/>
                    <a:lstStyle/>
                    <a:p>
                      <a:r>
                        <a:rPr kumimoji="1" lang="ja-JP" altLang="en-US" sz="1050" dirty="0">
                          <a:solidFill>
                            <a:srgbClr val="FF0000"/>
                          </a:solidFill>
                        </a:rPr>
                        <a:t>・・・</a:t>
                      </a:r>
                    </a:p>
                  </a:txBody>
                  <a:tcPr/>
                </a:tc>
                <a:tc>
                  <a:txBody>
                    <a:bodyPr/>
                    <a:lstStyle/>
                    <a:p>
                      <a:endParaRPr kumimoji="1" lang="ja-JP" altLang="en-US" sz="1050" dirty="0"/>
                    </a:p>
                  </a:txBody>
                  <a:tcPr/>
                </a:tc>
                <a:tc>
                  <a:txBody>
                    <a:bodyPr/>
                    <a:lstStyle/>
                    <a:p>
                      <a:endParaRPr kumimoji="1" lang="ja-JP" altLang="en-US" sz="1050" dirty="0"/>
                    </a:p>
                  </a:txBody>
                  <a:tcPr/>
                </a:tc>
                <a:extLst>
                  <a:ext uri="{0D108BD9-81ED-4DB2-BD59-A6C34878D82A}">
                    <a16:rowId xmlns:a16="http://schemas.microsoft.com/office/drawing/2014/main" val="2832973922"/>
                  </a:ext>
                </a:extLst>
              </a:tr>
            </a:tbl>
          </a:graphicData>
        </a:graphic>
      </p:graphicFrame>
      <p:sp>
        <p:nvSpPr>
          <p:cNvPr id="3" name="Text Box 2"/>
          <p:cNvSpPr txBox="1">
            <a:spLocks noChangeArrowheads="1"/>
          </p:cNvSpPr>
          <p:nvPr/>
        </p:nvSpPr>
        <p:spPr bwMode="auto">
          <a:xfrm>
            <a:off x="99060" y="0"/>
            <a:ext cx="68693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２．５．</a:t>
            </a:r>
            <a:r>
              <a:rPr kumimoji="1" lang="zh-TW" altLang="en-US" sz="1800" dirty="0">
                <a:solidFill>
                  <a:srgbClr val="000099"/>
                </a:solidFill>
                <a:latin typeface="HGPｺﾞｼｯｸE" panose="020B0900000000000000" pitchFamily="50" charset="-128"/>
                <a:ea typeface="HGPｺﾞｼｯｸE" panose="020B0900000000000000" pitchFamily="50" charset="-128"/>
              </a:rPr>
              <a:t>課題</a:t>
            </a:r>
            <a:r>
              <a:rPr kumimoji="1" lang="en-US" altLang="ja-JP" sz="1800" dirty="0">
                <a:solidFill>
                  <a:srgbClr val="000099"/>
                </a:solidFill>
                <a:latin typeface="HGPｺﾞｼｯｸE" panose="020B0900000000000000" pitchFamily="50" charset="-128"/>
                <a:ea typeface="HGPｺﾞｼｯｸE" panose="020B0900000000000000" pitchFamily="50" charset="-128"/>
              </a:rPr>
              <a:t>5</a:t>
            </a:r>
            <a:r>
              <a:rPr kumimoji="1" lang="ja-JP" altLang="en-US" sz="1800" dirty="0">
                <a:solidFill>
                  <a:srgbClr val="000099"/>
                </a:solidFill>
                <a:latin typeface="HGPｺﾞｼｯｸE" panose="020B0900000000000000" pitchFamily="50" charset="-128"/>
                <a:ea typeface="HGPｺﾞｼｯｸE" panose="020B0900000000000000" pitchFamily="50" charset="-128"/>
              </a:rPr>
              <a:t>（活性化）を担う課題分担</a:t>
            </a:r>
            <a:r>
              <a:rPr kumimoji="1" lang="zh-TW" altLang="en-US" sz="1800" dirty="0">
                <a:solidFill>
                  <a:srgbClr val="000099"/>
                </a:solidFill>
                <a:latin typeface="HGPｺﾞｼｯｸE" panose="020B0900000000000000" pitchFamily="50" charset="-128"/>
                <a:ea typeface="HGPｺﾞｼｯｸE" panose="020B0900000000000000" pitchFamily="50" charset="-128"/>
              </a:rPr>
              <a:t>機関</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5" name="AutoShape 10">
            <a:extLst>
              <a:ext uri="{FF2B5EF4-FFF2-40B4-BE49-F238E27FC236}">
                <a16:creationId xmlns:a16="http://schemas.microsoft.com/office/drawing/2014/main" id="{6C487CA4-C69B-FC0B-A6E2-E62596DA25DA}"/>
              </a:ext>
            </a:extLst>
          </p:cNvPr>
          <p:cNvSpPr>
            <a:spLocks noChangeArrowheads="1"/>
          </p:cNvSpPr>
          <p:nvPr/>
        </p:nvSpPr>
        <p:spPr bwMode="auto">
          <a:xfrm>
            <a:off x="7256462" y="369332"/>
            <a:ext cx="2616245" cy="340134"/>
          </a:xfrm>
          <a:prstGeom prst="roundRect">
            <a:avLst>
              <a:gd name="adj" fmla="val 16667"/>
            </a:avLst>
          </a:prstGeom>
          <a:solidFill>
            <a:srgbClr val="92D050"/>
          </a:solidFill>
          <a:ln w="19050">
            <a:solidFill>
              <a:schemeClr val="tx1"/>
            </a:solidFill>
            <a:round/>
          </a:ln>
          <a:effectLst>
            <a:outerShdw dist="107763" dir="2700000" algn="ctr" rotWithShape="0">
              <a:schemeClr val="bg2">
                <a:alpha val="50000"/>
              </a:schemeClr>
            </a:outerShdw>
          </a:effectLst>
        </p:spPr>
        <p:txBody>
          <a:bodyPr lIns="91440" tIns="45720" rIns="91440" bIns="45720" anchor="ctr"/>
          <a:lstStyle>
            <a:lvl1pPr indent="85725"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447675" indent="-18288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indent="0" algn="l"/>
            <a:r>
              <a:rPr lang="ja-JP" altLang="en-US" sz="1100" dirty="0"/>
              <a:t>代表機関あるいは課題分担機関が記入</a:t>
            </a:r>
          </a:p>
        </p:txBody>
      </p:sp>
      <p:sp>
        <p:nvSpPr>
          <p:cNvPr id="4" name="正方形/長方形 3">
            <a:extLst>
              <a:ext uri="{FF2B5EF4-FFF2-40B4-BE49-F238E27FC236}">
                <a16:creationId xmlns:a16="http://schemas.microsoft.com/office/drawing/2014/main" id="{3E1C748B-774C-4D9A-D82E-4CEECFBC8502}"/>
              </a:ext>
            </a:extLst>
          </p:cNvPr>
          <p:cNvSpPr/>
          <p:nvPr/>
        </p:nvSpPr>
        <p:spPr bwMode="auto">
          <a:xfrm>
            <a:off x="99059" y="1412776"/>
            <a:ext cx="9773647" cy="4248472"/>
          </a:xfrm>
          <a:prstGeom prst="rect">
            <a:avLst/>
          </a:prstGeom>
          <a:noFill/>
          <a:ln w="9525" cap="flat" cmpd="sng" algn="ctr">
            <a:solidFill>
              <a:schemeClr val="bg2"/>
            </a:solidFill>
            <a:prstDash val="solid"/>
            <a:round/>
            <a:headEnd type="none" w="med" len="med"/>
            <a:tailEnd type="none" w="med" len="med"/>
          </a:ln>
        </p:spPr>
        <p:txBody>
          <a:bodyPr vert="horz" wrap="none" lIns="91440" tIns="45720" rIns="91440" bIns="45720" numCol="1" rtlCol="0" anchor="ctr"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ja-JP" altLang="en-US" sz="1000" b="0" i="0" u="none" strike="noStrike" cap="none" normalizeH="0" baseline="0">
              <a:ln>
                <a:noFill/>
              </a:ln>
              <a:solidFill>
                <a:schemeClr val="tx1"/>
              </a:solidFill>
              <a:effectLst/>
              <a:latin typeface="ＭＳ Ｐゴシック" panose="020B0600070205080204" pitchFamily="50" charset="-128"/>
              <a:ea typeface="ＭＳ Ｐゴシック" panose="020B0600070205080204" pitchFamily="50" charset="-128"/>
            </a:endParaRPr>
          </a:p>
        </p:txBody>
      </p:sp>
      <p:sp>
        <p:nvSpPr>
          <p:cNvPr id="7" name="AutoShape 10">
            <a:extLst>
              <a:ext uri="{FF2B5EF4-FFF2-40B4-BE49-F238E27FC236}">
                <a16:creationId xmlns:a16="http://schemas.microsoft.com/office/drawing/2014/main" id="{80A40FBF-26A3-BB51-6AED-C3979E4DEBC4}"/>
              </a:ext>
            </a:extLst>
          </p:cNvPr>
          <p:cNvSpPr>
            <a:spLocks noChangeArrowheads="1"/>
          </p:cNvSpPr>
          <p:nvPr/>
        </p:nvSpPr>
        <p:spPr bwMode="auto">
          <a:xfrm>
            <a:off x="1126482" y="4653136"/>
            <a:ext cx="8578254" cy="1843999"/>
          </a:xfrm>
          <a:prstGeom prst="roundRect">
            <a:avLst>
              <a:gd name="adj" fmla="val 16667"/>
            </a:avLst>
          </a:prstGeom>
          <a:solidFill>
            <a:srgbClr val="FFFF99"/>
          </a:solidFill>
          <a:ln w="19050">
            <a:solidFill>
              <a:schemeClr val="tx1"/>
            </a:solidFill>
            <a:round/>
          </a:ln>
          <a:effectLst>
            <a:outerShdw dist="107763" dir="2700000" algn="ctr" rotWithShape="0">
              <a:schemeClr val="bg2">
                <a:alpha val="50000"/>
              </a:schemeClr>
            </a:outerShdw>
          </a:effectLst>
        </p:spPr>
        <p:txBody>
          <a:bodyPr lIns="91440" tIns="45720" rIns="91440" bIns="45720" anchor="ctr"/>
          <a:lstStyle>
            <a:lvl1pPr indent="85725"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447675" indent="-18288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171450" indent="-171450" algn="l" eaLnBrk="1" hangingPunct="1">
              <a:spcBef>
                <a:spcPts val="600"/>
              </a:spcBef>
              <a:spcAft>
                <a:spcPts val="600"/>
              </a:spcAft>
              <a:buFont typeface="Wingdings" panose="05000000000000000000" pitchFamily="2" charset="2"/>
              <a:buChar char="ü"/>
            </a:pPr>
            <a:r>
              <a:rPr lang="ja-JP" altLang="en-US" sz="1100" dirty="0">
                <a:latin typeface="ＭＳ Ｐゴシック"/>
                <a:ea typeface="ＭＳ Ｐゴシック"/>
              </a:rPr>
              <a:t>責任者（統括責任者あるいは課題分担責任者）、主な担当者について、本事業に関連する役割・担当業務、略歴・保有スキル、実績等を表の形式で記載してください。</a:t>
            </a:r>
            <a:endParaRPr lang="en-US" altLang="ja-JP" sz="1100" dirty="0">
              <a:latin typeface="ＭＳ Ｐゴシック"/>
              <a:ea typeface="ＭＳ Ｐゴシック"/>
            </a:endParaRPr>
          </a:p>
          <a:p>
            <a:pPr marL="171450" indent="-171450" algn="l">
              <a:spcBef>
                <a:spcPts val="600"/>
              </a:spcBef>
              <a:spcAft>
                <a:spcPts val="600"/>
              </a:spcAft>
              <a:buFont typeface="Wingdings" panose="05000000000000000000" pitchFamily="2" charset="2"/>
              <a:buChar char="ü"/>
            </a:pPr>
            <a:r>
              <a:rPr lang="ja-JP" altLang="en-US" sz="1100" dirty="0">
                <a:latin typeface="ＭＳ Ｐゴシック"/>
                <a:ea typeface="ＭＳ Ｐゴシック"/>
              </a:rPr>
              <a:t>論文・著書・知的財産がある場合にはリスト化し、別添資料としてリストを添付してください。</a:t>
            </a:r>
            <a:endParaRPr lang="en-US" altLang="ja-JP" sz="1100" dirty="0">
              <a:latin typeface="ＭＳ Ｐゴシック"/>
              <a:ea typeface="ＭＳ Ｐゴシック"/>
            </a:endParaRPr>
          </a:p>
          <a:p>
            <a:pPr marL="171450" indent="-171450" algn="l">
              <a:spcBef>
                <a:spcPts val="600"/>
              </a:spcBef>
              <a:spcAft>
                <a:spcPts val="600"/>
              </a:spcAft>
              <a:buFont typeface="Wingdings" panose="05000000000000000000" pitchFamily="2" charset="2"/>
              <a:buChar char="ü"/>
            </a:pPr>
            <a:r>
              <a:rPr lang="ja-JP" altLang="en-US" sz="1100" dirty="0">
                <a:latin typeface="ＭＳ Ｐゴシック"/>
                <a:ea typeface="ＭＳ Ｐゴシック"/>
              </a:rPr>
              <a:t>1機関で複数頁にわたっても結構です。</a:t>
            </a:r>
          </a:p>
          <a:p>
            <a:pPr indent="0" algn="l" eaLnBrk="1" hangingPunct="1">
              <a:spcBef>
                <a:spcPts val="600"/>
              </a:spcBef>
              <a:spcAft>
                <a:spcPts val="600"/>
              </a:spcAft>
            </a:pPr>
            <a:r>
              <a:rPr lang="en-US" altLang="ja-JP" sz="1100" dirty="0"/>
              <a:t>※</a:t>
            </a:r>
            <a:r>
              <a:rPr lang="ja-JP" altLang="en-US" sz="1100" dirty="0"/>
              <a:t>課題分担機関が複数ある場合には、ページをコピーし、１機関ごとに１頁分記載してください。</a:t>
            </a:r>
          </a:p>
        </p:txBody>
      </p:sp>
      <p:sp>
        <p:nvSpPr>
          <p:cNvPr id="6" name="テキスト ボックス 5">
            <a:extLst>
              <a:ext uri="{FF2B5EF4-FFF2-40B4-BE49-F238E27FC236}">
                <a16:creationId xmlns:a16="http://schemas.microsoft.com/office/drawing/2014/main" id="{ED7A0FE3-5E86-73B5-63B6-7DC4C9CEEF0D}"/>
              </a:ext>
            </a:extLst>
          </p:cNvPr>
          <p:cNvSpPr txBox="1"/>
          <p:nvPr/>
        </p:nvSpPr>
        <p:spPr>
          <a:xfrm>
            <a:off x="200266" y="918753"/>
            <a:ext cx="4732073" cy="307777"/>
          </a:xfrm>
          <a:prstGeom prst="rect">
            <a:avLst/>
          </a:prstGeom>
          <a:noFill/>
        </p:spPr>
        <p:txBody>
          <a:bodyPr wrap="square" rtlCol="0">
            <a:spAutoFit/>
          </a:bodyPr>
          <a:lstStyle/>
          <a:p>
            <a:pPr algn="l"/>
            <a:r>
              <a:rPr kumimoji="1" lang="ja-JP" altLang="en-US" sz="1400" b="1" dirty="0"/>
              <a:t>課題分担機関名：</a:t>
            </a:r>
          </a:p>
        </p:txBody>
      </p:sp>
    </p:spTree>
    <p:extLst>
      <p:ext uri="{BB962C8B-B14F-4D97-AF65-F5344CB8AC3E}">
        <p14:creationId xmlns:p14="http://schemas.microsoft.com/office/powerpoint/2010/main" val="2262738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5"/>
          <p:cNvSpPr>
            <a:spLocks noChangeArrowheads="1"/>
          </p:cNvSpPr>
          <p:nvPr/>
        </p:nvSpPr>
        <p:spPr bwMode="auto">
          <a:xfrm>
            <a:off x="90553" y="881926"/>
            <a:ext cx="9648825" cy="5544615"/>
          </a:xfrm>
          <a:prstGeom prst="rect">
            <a:avLst/>
          </a:prstGeom>
          <a:noFill/>
          <a:ln w="9525" algn="ctr">
            <a:solidFill>
              <a:schemeClr val="bg2"/>
            </a:solidFill>
            <a:miter lim="800000"/>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endParaRPr kumimoji="1" lang="ja-JP" altLang="en-US" sz="1400" dirty="0"/>
          </a:p>
        </p:txBody>
      </p:sp>
      <p:sp>
        <p:nvSpPr>
          <p:cNvPr id="3" name="Text Box 2"/>
          <p:cNvSpPr txBox="1">
            <a:spLocks noChangeArrowheads="1"/>
          </p:cNvSpPr>
          <p:nvPr/>
        </p:nvSpPr>
        <p:spPr bwMode="auto">
          <a:xfrm>
            <a:off x="99060" y="0"/>
            <a:ext cx="6362065"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１．共同体全体（１）基本構想（提案の背景と基本構想）</a:t>
            </a:r>
          </a:p>
          <a:p>
            <a:pPr algn="l"/>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13" name="AutoShape 10"/>
          <p:cNvSpPr>
            <a:spLocks noChangeArrowheads="1"/>
          </p:cNvSpPr>
          <p:nvPr/>
        </p:nvSpPr>
        <p:spPr bwMode="auto">
          <a:xfrm>
            <a:off x="406400" y="1214755"/>
            <a:ext cx="5445760" cy="1638181"/>
          </a:xfrm>
          <a:prstGeom prst="roundRect">
            <a:avLst>
              <a:gd name="adj" fmla="val 16667"/>
            </a:avLst>
          </a:prstGeom>
          <a:solidFill>
            <a:srgbClr val="FFFF99"/>
          </a:solidFill>
          <a:ln w="19050">
            <a:solidFill>
              <a:schemeClr val="tx1"/>
            </a:solidFill>
            <a:rou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447675" indent="-18288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171450" indent="-171450" algn="l" eaLnBrk="1" hangingPunct="1">
              <a:spcBef>
                <a:spcPts val="600"/>
              </a:spcBef>
              <a:spcAft>
                <a:spcPts val="600"/>
              </a:spcAft>
              <a:buFont typeface="Wingdings" panose="05000000000000000000" pitchFamily="2" charset="2"/>
              <a:buChar char="ü"/>
            </a:pPr>
            <a:r>
              <a:rPr lang="ja-JP" altLang="en-US" sz="1200" dirty="0"/>
              <a:t>本事業の目的を踏まえて、共同体全体での基本構想（本事業に応募した問題意識や社会的背景、共同体全体で目指すビジョンなど）を記載してください。</a:t>
            </a:r>
          </a:p>
          <a:p>
            <a:pPr marL="171450" indent="-171450" algn="l" eaLnBrk="1" hangingPunct="1">
              <a:spcBef>
                <a:spcPts val="600"/>
              </a:spcBef>
              <a:spcAft>
                <a:spcPts val="600"/>
              </a:spcAft>
              <a:buFont typeface="Wingdings" panose="05000000000000000000" pitchFamily="2" charset="2"/>
              <a:buChar char="ü"/>
            </a:pPr>
            <a:r>
              <a:rPr lang="ja-JP" altLang="en-US" sz="1200" dirty="0"/>
              <a:t>提案内容の重要性・必要性が明らかとなるよう、科学技術的要請（科学技術的優位性および充足を目指すアンメットメディカルニーズ等）、社会的要請や経済産業的要請および、当該分野や関連分野の動向、開発の競合状況等を適宜含めて記載してください。</a:t>
            </a:r>
          </a:p>
        </p:txBody>
      </p:sp>
      <p:sp>
        <p:nvSpPr>
          <p:cNvPr id="2" name="AutoShape 10">
            <a:extLst>
              <a:ext uri="{FF2B5EF4-FFF2-40B4-BE49-F238E27FC236}">
                <a16:creationId xmlns:a16="http://schemas.microsoft.com/office/drawing/2014/main" id="{CC8E6486-CC8D-7A51-A848-1941658ED4CF}"/>
              </a:ext>
            </a:extLst>
          </p:cNvPr>
          <p:cNvSpPr>
            <a:spLocks noChangeArrowheads="1"/>
          </p:cNvSpPr>
          <p:nvPr/>
        </p:nvSpPr>
        <p:spPr bwMode="auto">
          <a:xfrm>
            <a:off x="8461695" y="425744"/>
            <a:ext cx="1224136" cy="326854"/>
          </a:xfrm>
          <a:prstGeom prst="roundRect">
            <a:avLst>
              <a:gd name="adj" fmla="val 16667"/>
            </a:avLst>
          </a:prstGeom>
          <a:solidFill>
            <a:srgbClr val="FF7C80"/>
          </a:solidFill>
          <a:ln w="19050">
            <a:solidFill>
              <a:schemeClr val="tx1"/>
            </a:solidFill>
            <a:round/>
          </a:ln>
          <a:effectLst>
            <a:outerShdw dist="107763" dir="2700000" algn="ctr" rotWithShape="0">
              <a:schemeClr val="bg2">
                <a:alpha val="50000"/>
              </a:schemeClr>
            </a:outerShdw>
          </a:effectLst>
        </p:spPr>
        <p:txBody>
          <a:bodyPr lIns="91440" tIns="45720" rIns="91440" bIns="45720" anchor="ctr"/>
          <a:lstStyle>
            <a:lvl1pPr indent="85725"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447675" indent="-18288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indent="0" algn="l"/>
            <a:r>
              <a:rPr lang="ja-JP" altLang="en-US" sz="1100" dirty="0"/>
              <a:t>代表機関が記入</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5"/>
          <p:cNvSpPr>
            <a:spLocks noChangeArrowheads="1"/>
          </p:cNvSpPr>
          <p:nvPr/>
        </p:nvSpPr>
        <p:spPr bwMode="auto">
          <a:xfrm>
            <a:off x="90553" y="881926"/>
            <a:ext cx="9648825" cy="5544615"/>
          </a:xfrm>
          <a:prstGeom prst="rect">
            <a:avLst/>
          </a:prstGeom>
          <a:noFill/>
          <a:ln w="9525" algn="ctr">
            <a:solidFill>
              <a:schemeClr val="bg2"/>
            </a:solidFill>
            <a:miter lim="800000"/>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endParaRPr kumimoji="1" lang="ja-JP" altLang="en-US" sz="1400" dirty="0"/>
          </a:p>
        </p:txBody>
      </p:sp>
      <p:sp>
        <p:nvSpPr>
          <p:cNvPr id="3" name="Text Box 2"/>
          <p:cNvSpPr txBox="1">
            <a:spLocks noChangeArrowheads="1"/>
          </p:cNvSpPr>
          <p:nvPr/>
        </p:nvSpPr>
        <p:spPr bwMode="auto">
          <a:xfrm>
            <a:off x="99077" y="0"/>
            <a:ext cx="4276383" cy="386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別添</a:t>
            </a:r>
          </a:p>
        </p:txBody>
      </p:sp>
      <p:sp>
        <p:nvSpPr>
          <p:cNvPr id="2" name="AutoShape 10"/>
          <p:cNvSpPr>
            <a:spLocks noChangeArrowheads="1"/>
          </p:cNvSpPr>
          <p:nvPr/>
        </p:nvSpPr>
        <p:spPr bwMode="auto">
          <a:xfrm>
            <a:off x="406308" y="1214664"/>
            <a:ext cx="5445502" cy="1206224"/>
          </a:xfrm>
          <a:prstGeom prst="roundRect">
            <a:avLst>
              <a:gd name="adj" fmla="val 16667"/>
            </a:avLst>
          </a:prstGeom>
          <a:solidFill>
            <a:srgbClr val="FFFF99"/>
          </a:solidFill>
          <a:ln w="19050">
            <a:solidFill>
              <a:schemeClr val="tx1"/>
            </a:solidFill>
            <a:rou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447675" indent="-18288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171450" indent="-171450" algn="l" eaLnBrk="1" hangingPunct="1">
              <a:buFont typeface="Wingdings" panose="05000000000000000000" pitchFamily="2" charset="2"/>
              <a:buChar char="ü"/>
            </a:pPr>
            <a:r>
              <a:rPr lang="ja-JP" altLang="en-US" sz="1100" dirty="0"/>
              <a:t>環境整備する施設・設備の参考資料（カタログ、図面等）</a:t>
            </a:r>
          </a:p>
        </p:txBody>
      </p:sp>
      <p:sp>
        <p:nvSpPr>
          <p:cNvPr id="4" name="AutoShape 10"/>
          <p:cNvSpPr>
            <a:spLocks noChangeArrowheads="1"/>
          </p:cNvSpPr>
          <p:nvPr/>
        </p:nvSpPr>
        <p:spPr bwMode="auto">
          <a:xfrm>
            <a:off x="8466710" y="396608"/>
            <a:ext cx="1224136" cy="326854"/>
          </a:xfrm>
          <a:prstGeom prst="roundRect">
            <a:avLst>
              <a:gd name="adj" fmla="val 16667"/>
            </a:avLst>
          </a:prstGeom>
          <a:solidFill>
            <a:srgbClr val="FF7C80"/>
          </a:solidFill>
          <a:ln w="19050">
            <a:solidFill>
              <a:schemeClr val="tx1"/>
            </a:solidFill>
            <a:round/>
          </a:ln>
          <a:effectLst>
            <a:outerShdw dist="107763" dir="2700000" algn="ctr" rotWithShape="0">
              <a:schemeClr val="bg2">
                <a:alpha val="50000"/>
              </a:schemeClr>
            </a:outerShdw>
          </a:effectLst>
        </p:spPr>
        <p:txBody>
          <a:bodyPr lIns="91440" tIns="45720" rIns="91440" bIns="45720" anchor="ctr"/>
          <a:lstStyle>
            <a:lvl1pPr indent="85725"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447675" indent="-18288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indent="0" algn="l"/>
            <a:r>
              <a:rPr lang="ja-JP" altLang="en-US" sz="1100" dirty="0"/>
              <a:t>代表機関が記入</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5"/>
          <p:cNvSpPr>
            <a:spLocks noChangeArrowheads="1"/>
          </p:cNvSpPr>
          <p:nvPr/>
        </p:nvSpPr>
        <p:spPr bwMode="auto">
          <a:xfrm>
            <a:off x="90553" y="881926"/>
            <a:ext cx="9648825" cy="5544615"/>
          </a:xfrm>
          <a:prstGeom prst="rect">
            <a:avLst/>
          </a:prstGeom>
          <a:noFill/>
          <a:ln w="9525" algn="ctr">
            <a:solidFill>
              <a:schemeClr val="bg2"/>
            </a:solidFill>
            <a:miter lim="800000"/>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endParaRPr kumimoji="1" lang="ja-JP" altLang="en-US" sz="1400" dirty="0"/>
          </a:p>
        </p:txBody>
      </p:sp>
      <p:sp>
        <p:nvSpPr>
          <p:cNvPr id="3" name="Text Box 2"/>
          <p:cNvSpPr txBox="1">
            <a:spLocks noChangeArrowheads="1"/>
          </p:cNvSpPr>
          <p:nvPr/>
        </p:nvSpPr>
        <p:spPr bwMode="auto">
          <a:xfrm>
            <a:off x="99060" y="0"/>
            <a:ext cx="636206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１．共同体全体（２）事業内容</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2" name="AutoShape 10">
            <a:extLst>
              <a:ext uri="{FF2B5EF4-FFF2-40B4-BE49-F238E27FC236}">
                <a16:creationId xmlns:a16="http://schemas.microsoft.com/office/drawing/2014/main" id="{CC8E6486-CC8D-7A51-A848-1941658ED4CF}"/>
              </a:ext>
            </a:extLst>
          </p:cNvPr>
          <p:cNvSpPr>
            <a:spLocks noChangeArrowheads="1"/>
          </p:cNvSpPr>
          <p:nvPr/>
        </p:nvSpPr>
        <p:spPr bwMode="auto">
          <a:xfrm>
            <a:off x="8533571" y="368235"/>
            <a:ext cx="1224136" cy="326854"/>
          </a:xfrm>
          <a:prstGeom prst="roundRect">
            <a:avLst>
              <a:gd name="adj" fmla="val 16667"/>
            </a:avLst>
          </a:prstGeom>
          <a:solidFill>
            <a:srgbClr val="FF7C80"/>
          </a:solidFill>
          <a:ln w="19050">
            <a:solidFill>
              <a:schemeClr val="tx1"/>
            </a:solidFill>
            <a:round/>
          </a:ln>
          <a:effectLst>
            <a:outerShdw dist="107763" dir="2700000" algn="ctr" rotWithShape="0">
              <a:schemeClr val="bg2">
                <a:alpha val="50000"/>
              </a:schemeClr>
            </a:outerShdw>
          </a:effectLst>
        </p:spPr>
        <p:txBody>
          <a:bodyPr lIns="91440" tIns="45720" rIns="91440" bIns="45720" anchor="ctr"/>
          <a:lstStyle>
            <a:lvl1pPr indent="85725"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447675" indent="-18288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indent="0" algn="l"/>
            <a:r>
              <a:rPr lang="ja-JP" altLang="en-US" sz="1100" dirty="0"/>
              <a:t>代表機関が記入</a:t>
            </a:r>
          </a:p>
        </p:txBody>
      </p:sp>
      <p:sp>
        <p:nvSpPr>
          <p:cNvPr id="4" name="AutoShape 10">
            <a:extLst>
              <a:ext uri="{FF2B5EF4-FFF2-40B4-BE49-F238E27FC236}">
                <a16:creationId xmlns:a16="http://schemas.microsoft.com/office/drawing/2014/main" id="{6E3F94A0-32AC-4097-56CA-723089EF2CD4}"/>
              </a:ext>
            </a:extLst>
          </p:cNvPr>
          <p:cNvSpPr>
            <a:spLocks noChangeArrowheads="1"/>
          </p:cNvSpPr>
          <p:nvPr/>
        </p:nvSpPr>
        <p:spPr bwMode="auto">
          <a:xfrm>
            <a:off x="406400" y="1214754"/>
            <a:ext cx="7570142" cy="2214246"/>
          </a:xfrm>
          <a:prstGeom prst="roundRect">
            <a:avLst>
              <a:gd name="adj" fmla="val 16667"/>
            </a:avLst>
          </a:prstGeom>
          <a:solidFill>
            <a:srgbClr val="FFFF99"/>
          </a:solidFill>
          <a:ln w="19050">
            <a:solidFill>
              <a:schemeClr val="tx1"/>
            </a:solidFill>
            <a:rou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447675" indent="-18288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171450" indent="-171450" algn="l" eaLnBrk="1" hangingPunct="1">
              <a:spcBef>
                <a:spcPts val="600"/>
              </a:spcBef>
              <a:spcAft>
                <a:spcPts val="600"/>
              </a:spcAft>
              <a:buFont typeface="Wingdings" panose="05000000000000000000" pitchFamily="2" charset="2"/>
              <a:buChar char="ü"/>
            </a:pPr>
            <a:r>
              <a:rPr lang="ja-JP" altLang="en-US" sz="1100" dirty="0"/>
              <a:t>（１）に記載した基本構想を踏まえて、本事業で取り組む内容と、事業終了後に達成しようとしている成果目標や狙い（目標達成によって得られるアウトカム、将来実現することが期待される成果、科学技術イノベーション創出、新産業創出、社会貢献、知的財産取得・活用等）を、想定し得る範囲で具体的に記載してください。</a:t>
            </a:r>
            <a:br>
              <a:rPr lang="en-US" altLang="ja-JP" sz="1100" dirty="0"/>
            </a:br>
            <a:br>
              <a:rPr lang="en-US" altLang="ja-JP" sz="1100" dirty="0"/>
            </a:br>
            <a:r>
              <a:rPr lang="ja-JP" altLang="en-US" sz="1100" dirty="0"/>
              <a:t>その際、事業終了後</a:t>
            </a:r>
            <a:r>
              <a:rPr lang="en-US" altLang="ja-JP" sz="1100" dirty="0"/>
              <a:t>8</a:t>
            </a:r>
            <a:r>
              <a:rPr lang="ja-JP" altLang="en-US" sz="1100" dirty="0"/>
              <a:t>年以内のいずれかの時点に最終目標時点を定め、事業期間内に何をどこまで達成するのか、何年後に何を達成したいのかの時系列を明確に示してください。</a:t>
            </a:r>
            <a:br>
              <a:rPr lang="en-US" altLang="ja-JP" sz="1100" dirty="0"/>
            </a:br>
            <a:r>
              <a:rPr lang="ja-JP" altLang="en-US" sz="1100" dirty="0"/>
              <a:t>適宜線表や図を用いて説明ください。</a:t>
            </a:r>
            <a:br>
              <a:rPr lang="en-US" altLang="ja-JP" sz="1100" dirty="0"/>
            </a:br>
            <a:r>
              <a:rPr lang="ja-JP" altLang="en-US" sz="1100" dirty="0"/>
              <a:t>（本事業全体での目標アウトカムは、「本事業で整備した環境において８年後までに事業化したパイプラインの数が２０を超える」であることを踏まえ、最終目標の年限は事業終了後８年以内を目安として記載いただくこととしておりますが、迅速な事業化を目指すことはもちろん推奨されます。）</a:t>
            </a:r>
            <a:endParaRPr lang="en-US" altLang="ja-JP" sz="1100" dirty="0"/>
          </a:p>
        </p:txBody>
      </p:sp>
    </p:spTree>
    <p:extLst>
      <p:ext uri="{BB962C8B-B14F-4D97-AF65-F5344CB8AC3E}">
        <p14:creationId xmlns:p14="http://schemas.microsoft.com/office/powerpoint/2010/main" val="1082194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5">
            <a:extLst>
              <a:ext uri="{FF2B5EF4-FFF2-40B4-BE49-F238E27FC236}">
                <a16:creationId xmlns:a16="http://schemas.microsoft.com/office/drawing/2014/main" id="{438C3938-C74E-8F88-F0CB-A0F4ABC1CD1C}"/>
              </a:ext>
            </a:extLst>
          </p:cNvPr>
          <p:cNvGraphicFramePr>
            <a:graphicFrameLocks noGrp="1"/>
          </p:cNvGraphicFramePr>
          <p:nvPr>
            <p:extLst>
              <p:ext uri="{D42A27DB-BD31-4B8C-83A1-F6EECF244321}">
                <p14:modId xmlns:p14="http://schemas.microsoft.com/office/powerpoint/2010/main" val="3239977585"/>
              </p:ext>
            </p:extLst>
          </p:nvPr>
        </p:nvGraphicFramePr>
        <p:xfrm>
          <a:off x="343695" y="1110124"/>
          <a:ext cx="9082310" cy="5616624"/>
        </p:xfrm>
        <a:graphic>
          <a:graphicData uri="http://schemas.openxmlformats.org/drawingml/2006/table">
            <a:tbl>
              <a:tblPr firstRow="1" bandRow="1">
                <a:tableStyleId>{5940675A-B579-460E-94D1-54222C63F5DA}</a:tableStyleId>
              </a:tblPr>
              <a:tblGrid>
                <a:gridCol w="1297472">
                  <a:extLst>
                    <a:ext uri="{9D8B030D-6E8A-4147-A177-3AD203B41FA5}">
                      <a16:colId xmlns:a16="http://schemas.microsoft.com/office/drawing/2014/main" val="1447988729"/>
                    </a:ext>
                  </a:extLst>
                </a:gridCol>
                <a:gridCol w="7784838">
                  <a:extLst>
                    <a:ext uri="{9D8B030D-6E8A-4147-A177-3AD203B41FA5}">
                      <a16:colId xmlns:a16="http://schemas.microsoft.com/office/drawing/2014/main" val="1703806794"/>
                    </a:ext>
                  </a:extLst>
                </a:gridCol>
              </a:tblGrid>
              <a:tr h="788735">
                <a:tc>
                  <a:txBody>
                    <a:bodyPr/>
                    <a:lstStyle/>
                    <a:p>
                      <a:r>
                        <a:rPr kumimoji="1" lang="ja-JP" altLang="en-US" sz="1100" dirty="0"/>
                        <a:t>①事業内での位置づけ</a:t>
                      </a:r>
                    </a:p>
                  </a:txBody>
                  <a:tcPr/>
                </a:tc>
                <a:tc>
                  <a:txBody>
                    <a:bodyPr/>
                    <a:lstStyle/>
                    <a:p>
                      <a:endParaRPr kumimoji="1" lang="ja-JP" altLang="en-US" sz="1100" dirty="0"/>
                    </a:p>
                  </a:txBody>
                  <a:tcPr/>
                </a:tc>
                <a:extLst>
                  <a:ext uri="{0D108BD9-81ED-4DB2-BD59-A6C34878D82A}">
                    <a16:rowId xmlns:a16="http://schemas.microsoft.com/office/drawing/2014/main" val="697913007"/>
                  </a:ext>
                </a:extLst>
              </a:tr>
              <a:tr h="788735">
                <a:tc>
                  <a:txBody>
                    <a:bodyPr/>
                    <a:lstStyle/>
                    <a:p>
                      <a:r>
                        <a:rPr kumimoji="1" lang="ja-JP" altLang="en-US" sz="1100" dirty="0"/>
                        <a:t>②対象疾患とその患者数、取り扱う背景</a:t>
                      </a:r>
                    </a:p>
                  </a:txBody>
                  <a:tcPr/>
                </a:tc>
                <a:tc>
                  <a:txBody>
                    <a:bodyPr/>
                    <a:lstStyle/>
                    <a:p>
                      <a:endParaRPr kumimoji="1" lang="ja-JP" altLang="en-US" sz="1100"/>
                    </a:p>
                  </a:txBody>
                  <a:tcPr/>
                </a:tc>
                <a:extLst>
                  <a:ext uri="{0D108BD9-81ED-4DB2-BD59-A6C34878D82A}">
                    <a16:rowId xmlns:a16="http://schemas.microsoft.com/office/drawing/2014/main" val="2820133487"/>
                  </a:ext>
                </a:extLst>
              </a:tr>
              <a:tr h="1083473">
                <a:tc>
                  <a:txBody>
                    <a:bodyPr/>
                    <a:lstStyle/>
                    <a:p>
                      <a:r>
                        <a:rPr kumimoji="1" lang="ja-JP" altLang="en-US" sz="1100" dirty="0"/>
                        <a:t>③臨床行為を行うにあたっての法的枠組み</a:t>
                      </a:r>
                    </a:p>
                  </a:txBody>
                  <a:tcPr/>
                </a:tc>
                <a:tc>
                  <a:txBody>
                    <a:bodyPr/>
                    <a:lstStyle/>
                    <a:p>
                      <a:endParaRPr kumimoji="1" lang="ja-JP" altLang="en-US" sz="1100" dirty="0"/>
                    </a:p>
                  </a:txBody>
                  <a:tcPr/>
                </a:tc>
                <a:extLst>
                  <a:ext uri="{0D108BD9-81ED-4DB2-BD59-A6C34878D82A}">
                    <a16:rowId xmlns:a16="http://schemas.microsoft.com/office/drawing/2014/main" val="2096144060"/>
                  </a:ext>
                </a:extLst>
              </a:tr>
              <a:tr h="788735">
                <a:tc>
                  <a:txBody>
                    <a:bodyPr/>
                    <a:lstStyle/>
                    <a:p>
                      <a:r>
                        <a:rPr kumimoji="1" lang="ja-JP" altLang="en-US" sz="1100" dirty="0"/>
                        <a:t>④開発計画</a:t>
                      </a:r>
                    </a:p>
                  </a:txBody>
                  <a:tcPr/>
                </a:tc>
                <a:tc>
                  <a:txBody>
                    <a:bodyPr/>
                    <a:lstStyle/>
                    <a:p>
                      <a:endParaRPr kumimoji="1" lang="ja-JP" altLang="en-US" sz="1100" dirty="0"/>
                    </a:p>
                  </a:txBody>
                  <a:tcPr/>
                </a:tc>
                <a:extLst>
                  <a:ext uri="{0D108BD9-81ED-4DB2-BD59-A6C34878D82A}">
                    <a16:rowId xmlns:a16="http://schemas.microsoft.com/office/drawing/2014/main" val="3189662625"/>
                  </a:ext>
                </a:extLst>
              </a:tr>
              <a:tr h="1083473">
                <a:tc>
                  <a:txBody>
                    <a:bodyPr/>
                    <a:lstStyle/>
                    <a:p>
                      <a:r>
                        <a:rPr kumimoji="1" lang="ja-JP" altLang="en-US" sz="1100" dirty="0"/>
                        <a:t>⑤関連する論文・著書、知的財産の申請状況</a:t>
                      </a:r>
                    </a:p>
                  </a:txBody>
                  <a:tcPr/>
                </a:tc>
                <a:tc>
                  <a:txBody>
                    <a:bodyPr/>
                    <a:lstStyle/>
                    <a:p>
                      <a:endParaRPr kumimoji="1" lang="ja-JP" altLang="en-US" sz="1100" dirty="0"/>
                    </a:p>
                  </a:txBody>
                  <a:tcPr/>
                </a:tc>
                <a:extLst>
                  <a:ext uri="{0D108BD9-81ED-4DB2-BD59-A6C34878D82A}">
                    <a16:rowId xmlns:a16="http://schemas.microsoft.com/office/drawing/2014/main" val="3098788618"/>
                  </a:ext>
                </a:extLst>
              </a:tr>
              <a:tr h="1083473">
                <a:tc>
                  <a:txBody>
                    <a:bodyPr/>
                    <a:lstStyle/>
                    <a:p>
                      <a:r>
                        <a:rPr kumimoji="1" lang="ja-JP" altLang="en-US" sz="1100" dirty="0"/>
                        <a:t>⑥</a:t>
                      </a:r>
                      <a:r>
                        <a:rPr kumimoji="1" lang="en-US" altLang="ja-JP" sz="1100" dirty="0"/>
                        <a:t>NRMD</a:t>
                      </a:r>
                      <a:r>
                        <a:rPr kumimoji="1" lang="ja-JP" altLang="en-US" sz="1100" dirty="0"/>
                        <a:t>利用計画の有無と利用検討の状況</a:t>
                      </a:r>
                    </a:p>
                  </a:txBody>
                  <a:tcPr/>
                </a:tc>
                <a:tc>
                  <a:txBody>
                    <a:bodyPr/>
                    <a:lstStyle/>
                    <a:p>
                      <a:endParaRPr kumimoji="1" lang="ja-JP" altLang="en-US" sz="1100" dirty="0"/>
                    </a:p>
                  </a:txBody>
                  <a:tcPr/>
                </a:tc>
                <a:extLst>
                  <a:ext uri="{0D108BD9-81ED-4DB2-BD59-A6C34878D82A}">
                    <a16:rowId xmlns:a16="http://schemas.microsoft.com/office/drawing/2014/main" val="682608043"/>
                  </a:ext>
                </a:extLst>
              </a:tr>
            </a:tbl>
          </a:graphicData>
        </a:graphic>
      </p:graphicFrame>
      <p:sp>
        <p:nvSpPr>
          <p:cNvPr id="3" name="Text Box 2"/>
          <p:cNvSpPr txBox="1">
            <a:spLocks noChangeArrowheads="1"/>
          </p:cNvSpPr>
          <p:nvPr/>
        </p:nvSpPr>
        <p:spPr bwMode="auto">
          <a:xfrm>
            <a:off x="99060" y="0"/>
            <a:ext cx="589788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１．</a:t>
            </a:r>
            <a:r>
              <a:rPr kumimoji="1" lang="ja-JP" altLang="en-US" sz="1800" dirty="0">
                <a:solidFill>
                  <a:srgbClr val="000099"/>
                </a:solidFill>
                <a:latin typeface="HGPｺﾞｼｯｸE" panose="020B0900000000000000" pitchFamily="50" charset="-128"/>
                <a:ea typeface="HGPｺﾞｼｯｸE" panose="020B0900000000000000" pitchFamily="50" charset="-128"/>
                <a:sym typeface="+mn-ea"/>
              </a:rPr>
              <a:t>共同体全体</a:t>
            </a:r>
            <a:r>
              <a:rPr kumimoji="1" lang="ja-JP" altLang="en-US" sz="1800" dirty="0">
                <a:solidFill>
                  <a:srgbClr val="000099"/>
                </a:solidFill>
                <a:latin typeface="HGPｺﾞｼｯｸE" panose="020B0900000000000000" pitchFamily="50" charset="-128"/>
                <a:ea typeface="HGPｺﾞｼｯｸE" panose="020B0900000000000000" pitchFamily="50" charset="-128"/>
              </a:rPr>
              <a:t>（３）提供製品・技術</a:t>
            </a:r>
          </a:p>
          <a:p>
            <a:pPr algn="l"/>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13" name="AutoShape 10"/>
          <p:cNvSpPr>
            <a:spLocks noChangeArrowheads="1"/>
          </p:cNvSpPr>
          <p:nvPr/>
        </p:nvSpPr>
        <p:spPr bwMode="auto">
          <a:xfrm>
            <a:off x="2155482" y="639541"/>
            <a:ext cx="7429178" cy="6084037"/>
          </a:xfrm>
          <a:prstGeom prst="roundRect">
            <a:avLst>
              <a:gd name="adj" fmla="val 6659"/>
            </a:avLst>
          </a:prstGeom>
          <a:solidFill>
            <a:srgbClr val="FFFF99"/>
          </a:solidFill>
          <a:ln w="19050">
            <a:solidFill>
              <a:schemeClr val="tx1"/>
            </a:solidFill>
            <a:rou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447675" indent="-18288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171450" indent="-171450" algn="l" eaLnBrk="1" hangingPunct="1">
              <a:spcBef>
                <a:spcPts val="600"/>
              </a:spcBef>
              <a:spcAft>
                <a:spcPts val="600"/>
              </a:spcAft>
              <a:buFont typeface="Wingdings" panose="05000000000000000000" pitchFamily="2" charset="2"/>
              <a:buChar char="ü"/>
            </a:pPr>
            <a:r>
              <a:rPr lang="ja-JP" altLang="en-US" sz="900" dirty="0"/>
              <a:t>本共同体で扱う全ての製品・技術について、１製品・技術あたり１ページ程度を用いて、以下の事項を説明ください。製品・技術数に応じてページをコピーしてください。 </a:t>
            </a:r>
            <a:br>
              <a:rPr lang="en-US" altLang="ja-JP" sz="900" dirty="0"/>
            </a:br>
            <a:br>
              <a:rPr lang="en-US" altLang="ja-JP" sz="900" dirty="0"/>
            </a:br>
            <a:r>
              <a:rPr lang="ja-JP" altLang="en-US" sz="900" dirty="0"/>
              <a:t>①事業内での位置づけ</a:t>
            </a:r>
            <a:br>
              <a:rPr lang="en-US" altLang="ja-JP" sz="900" dirty="0"/>
            </a:br>
            <a:r>
              <a:rPr lang="ja-JP" altLang="en-US" sz="900" dirty="0"/>
              <a:t>　　以下から選択ください。</a:t>
            </a:r>
            <a:br>
              <a:rPr lang="en-US" altLang="ja-JP" sz="900" dirty="0"/>
            </a:br>
            <a:r>
              <a:rPr lang="ja-JP" altLang="en-US" sz="900" dirty="0"/>
              <a:t>　　　</a:t>
            </a:r>
            <a:r>
              <a:rPr lang="en-US" altLang="ja-JP" sz="900" dirty="0"/>
              <a:t>A</a:t>
            </a:r>
            <a:r>
              <a:rPr lang="ja-JP" altLang="en-US" sz="900" dirty="0"/>
              <a:t> </a:t>
            </a:r>
            <a:r>
              <a:rPr lang="en-US" altLang="ja-JP" sz="900" dirty="0"/>
              <a:t>:</a:t>
            </a:r>
            <a:r>
              <a:rPr lang="ja-JP" altLang="en-US" sz="900" dirty="0"/>
              <a:t> 課題２の分担機関が開発し、課題１において治験</a:t>
            </a:r>
            <a:r>
              <a:rPr lang="en-US" altLang="ja-JP" sz="900" dirty="0"/>
              <a:t>/</a:t>
            </a:r>
            <a:r>
              <a:rPr lang="ja-JP" altLang="en-US" sz="900" dirty="0"/>
              <a:t>臨床研究</a:t>
            </a:r>
            <a:r>
              <a:rPr lang="en-US" altLang="ja-JP" sz="900" dirty="0"/>
              <a:t>/</a:t>
            </a:r>
            <a:r>
              <a:rPr lang="ja-JP" altLang="en-US" sz="900" dirty="0"/>
              <a:t>診療行為を行う製品・技術</a:t>
            </a:r>
            <a:br>
              <a:rPr lang="en-US" altLang="ja-JP" sz="900" dirty="0"/>
            </a:br>
            <a:r>
              <a:rPr lang="ja-JP" altLang="en-US" sz="900" dirty="0"/>
              <a:t>　　　</a:t>
            </a:r>
            <a:r>
              <a:rPr lang="en-US" altLang="ja-JP" sz="900" dirty="0"/>
              <a:t>B : </a:t>
            </a:r>
            <a:r>
              <a:rPr lang="ja-JP" altLang="en-US" sz="900" dirty="0"/>
              <a:t>課題２の分担機関以外が開発し、課題１で整備する環境において治験</a:t>
            </a:r>
            <a:r>
              <a:rPr lang="en-US" altLang="ja-JP" sz="900" dirty="0"/>
              <a:t>/</a:t>
            </a:r>
            <a:r>
              <a:rPr lang="ja-JP" altLang="en-US" sz="900" dirty="0"/>
              <a:t>臨床研究</a:t>
            </a:r>
            <a:r>
              <a:rPr lang="en-US" altLang="ja-JP" sz="900" dirty="0"/>
              <a:t>/</a:t>
            </a:r>
            <a:r>
              <a:rPr lang="ja-JP" altLang="en-US" sz="900" dirty="0"/>
              <a:t>診療行為を行う製品・技術</a:t>
            </a:r>
            <a:br>
              <a:rPr lang="en-US" altLang="ja-JP" sz="900" dirty="0"/>
            </a:br>
            <a:r>
              <a:rPr lang="ja-JP" altLang="en-US" sz="900" dirty="0"/>
              <a:t>　　　</a:t>
            </a:r>
            <a:r>
              <a:rPr lang="en-US" altLang="ja-JP" sz="900" dirty="0"/>
              <a:t>C : </a:t>
            </a:r>
            <a:r>
              <a:rPr lang="ja-JP" altLang="en-US" sz="900" dirty="0"/>
              <a:t>課題２の分担機関が開発し、課題１以外の環境で治験</a:t>
            </a:r>
            <a:r>
              <a:rPr lang="en-US" altLang="ja-JP" sz="900" dirty="0"/>
              <a:t>/</a:t>
            </a:r>
            <a:r>
              <a:rPr lang="ja-JP" altLang="en-US" sz="900" dirty="0"/>
              <a:t>臨床研究</a:t>
            </a:r>
            <a:r>
              <a:rPr lang="en-US" altLang="ja-JP" sz="900" dirty="0"/>
              <a:t>/</a:t>
            </a:r>
            <a:r>
              <a:rPr lang="ja-JP" altLang="en-US" sz="900" dirty="0"/>
              <a:t>診療行為を行う製品・技術</a:t>
            </a:r>
            <a:br>
              <a:rPr lang="en-US" altLang="ja-JP" sz="900" dirty="0"/>
            </a:br>
            <a:br>
              <a:rPr lang="en-US" altLang="ja-JP" sz="900" dirty="0"/>
            </a:br>
            <a:r>
              <a:rPr lang="ja-JP" altLang="en-US" sz="900" dirty="0"/>
              <a:t>②対象疾患とその患者数、取り扱う背景（科学技術的／社会的／経済産業的要請、臨床上の意義）、当該製品・技術が患者のうちどの程度の割合に適用されるのかの見込み、経済効果の数値目標、</a:t>
            </a:r>
            <a:br>
              <a:rPr lang="en-US" altLang="ja-JP" sz="900" dirty="0"/>
            </a:br>
            <a:br>
              <a:rPr lang="en-US" altLang="ja-JP" sz="900" dirty="0"/>
            </a:br>
            <a:r>
              <a:rPr lang="ja-JP" altLang="en-US" sz="900" dirty="0"/>
              <a:t>③臨床行為を行うにあたっての法的枠組み（薬機法に基づく治験、安全確保法の第○種に基づく臨床研究、診療行為等）と、その法的枠組みで実施する理由</a:t>
            </a:r>
            <a:br>
              <a:rPr lang="en-US" altLang="ja-JP" sz="900" dirty="0"/>
            </a:br>
            <a:br>
              <a:rPr lang="en-US" altLang="ja-JP" sz="900" dirty="0"/>
            </a:br>
            <a:r>
              <a:rPr lang="ja-JP" altLang="en-US" sz="900" dirty="0"/>
              <a:t>④開発計画（これまでの治験、臨床研究、診療行為の実施実績、提供製品・技術の有効性・安全性に関してこれまでの研究でどこまで明らかになっているのかのエビデンス、今後どのような疾患や患者に対象を広げていく方針か、そのためにどのような部分が残されており、実現可能性はどの程度見込まれるのか、臨床行為の実施と結果の検証に係るスケジュール見込み等）</a:t>
            </a:r>
            <a:br>
              <a:rPr lang="en-US" altLang="ja-JP" sz="900" dirty="0"/>
            </a:br>
            <a:br>
              <a:rPr lang="en-US" altLang="ja-JP" sz="900" dirty="0"/>
            </a:br>
            <a:r>
              <a:rPr lang="en-US" altLang="ja-JP" sz="900" dirty="0"/>
              <a:t>※</a:t>
            </a:r>
            <a:r>
              <a:rPr lang="ja-JP" altLang="en-US" sz="900" dirty="0"/>
              <a:t>①の属性が</a:t>
            </a:r>
            <a:r>
              <a:rPr lang="en-US" altLang="ja-JP" sz="900" dirty="0"/>
              <a:t>C</a:t>
            </a:r>
            <a:r>
              <a:rPr lang="ja-JP" altLang="en-US" sz="900" dirty="0"/>
              <a:t>の場合には、治験</a:t>
            </a:r>
            <a:r>
              <a:rPr lang="en-US" altLang="ja-JP" sz="900" dirty="0"/>
              <a:t>/</a:t>
            </a:r>
            <a:r>
              <a:rPr lang="ja-JP" altLang="en-US" sz="900" dirty="0"/>
              <a:t>臨床研究</a:t>
            </a:r>
            <a:r>
              <a:rPr lang="en-US" altLang="ja-JP" sz="900" dirty="0"/>
              <a:t>/</a:t>
            </a:r>
            <a:r>
              <a:rPr lang="ja-JP" altLang="en-US" sz="900" dirty="0"/>
              <a:t>診療行為を行う予定の医療機関に関する情報と調整状況も記載ください。</a:t>
            </a:r>
            <a:br>
              <a:rPr lang="en-US" altLang="ja-JP" sz="900" dirty="0"/>
            </a:br>
            <a:r>
              <a:rPr lang="en-US" altLang="ja-JP" sz="900" dirty="0"/>
              <a:t>※</a:t>
            </a:r>
            <a:r>
              <a:rPr lang="ja-JP" altLang="en-US" sz="900" dirty="0"/>
              <a:t>治験あるいは臨床研究の枠組みで行う場合は、試験デザイン（目標症例数、評価項目、観察期間等）を</a:t>
            </a:r>
            <a:r>
              <a:rPr lang="en-US" altLang="ja-JP" sz="900" dirty="0"/>
              <a:t>1,000</a:t>
            </a:r>
            <a:r>
              <a:rPr lang="ja-JP" altLang="en-US" sz="900" dirty="0"/>
              <a:t>字以内（図表を含まない）を簡潔に記載した資料を別添してください。また、</a:t>
            </a:r>
            <a:r>
              <a:rPr lang="en-US" altLang="ja-JP" sz="900" dirty="0"/>
              <a:t>PMDA</a:t>
            </a:r>
            <a:r>
              <a:rPr lang="ja-JP" altLang="en-US" sz="900" dirty="0"/>
              <a:t>対面助言を行っている場合は、</a:t>
            </a:r>
            <a:r>
              <a:rPr lang="en-US" altLang="ja-JP" sz="900" dirty="0"/>
              <a:t>PMDA</a:t>
            </a:r>
            <a:r>
              <a:rPr lang="ja-JP" altLang="en-US" sz="900" dirty="0"/>
              <a:t>との合意状況についても記載してください。</a:t>
            </a:r>
            <a:br>
              <a:rPr lang="en-US" altLang="ja-JP" sz="900" dirty="0"/>
            </a:br>
            <a:br>
              <a:rPr lang="en-US" altLang="ja-JP" sz="900" dirty="0"/>
            </a:br>
            <a:r>
              <a:rPr lang="ja-JP" altLang="en-US" sz="900" dirty="0"/>
              <a:t>⑤関連する論文・著書、知的財産の申請状況</a:t>
            </a:r>
            <a:br>
              <a:rPr lang="en-US" altLang="ja-JP" sz="900" dirty="0"/>
            </a:br>
            <a:br>
              <a:rPr lang="en-US" altLang="ja-JP" sz="900" dirty="0"/>
            </a:br>
            <a:r>
              <a:rPr lang="ja-JP" altLang="en-US" sz="900" dirty="0"/>
              <a:t>⑥</a:t>
            </a:r>
            <a:r>
              <a:rPr lang="en-US" altLang="ja-JP" sz="900" dirty="0"/>
              <a:t>NRMD</a:t>
            </a:r>
            <a:r>
              <a:rPr lang="ja-JP" altLang="en-US" sz="900" dirty="0"/>
              <a:t>利用計画の有無と利用検討の状況（再生医療学会とのコンタクト状況を含む。）</a:t>
            </a:r>
            <a:br>
              <a:rPr lang="en-US" altLang="ja-JP" sz="900" dirty="0"/>
            </a:br>
            <a:r>
              <a:rPr lang="en-US" altLang="ja-JP" sz="900" dirty="0"/>
              <a:t>※</a:t>
            </a:r>
            <a:r>
              <a:rPr lang="ja-JP" altLang="en-US" sz="900" dirty="0"/>
              <a:t>技術・モダリティの特性等により</a:t>
            </a:r>
            <a:r>
              <a:rPr lang="en-US" altLang="ja-JP" sz="900" dirty="0"/>
              <a:t>NRMD</a:t>
            </a:r>
            <a:r>
              <a:rPr lang="ja-JP" altLang="en-US" sz="900" dirty="0"/>
              <a:t>の利用が適さない場合は、その理由と本事業内におけるデータ登録・検証の方法を記載ください。</a:t>
            </a:r>
            <a:endParaRPr lang="en-US" altLang="ja-JP" sz="900" dirty="0"/>
          </a:p>
        </p:txBody>
      </p:sp>
      <p:sp>
        <p:nvSpPr>
          <p:cNvPr id="5" name="AutoShape 10">
            <a:extLst>
              <a:ext uri="{FF2B5EF4-FFF2-40B4-BE49-F238E27FC236}">
                <a16:creationId xmlns:a16="http://schemas.microsoft.com/office/drawing/2014/main" id="{1552C43F-6557-F176-1A78-393C6F326A12}"/>
              </a:ext>
            </a:extLst>
          </p:cNvPr>
          <p:cNvSpPr>
            <a:spLocks noChangeArrowheads="1"/>
          </p:cNvSpPr>
          <p:nvPr/>
        </p:nvSpPr>
        <p:spPr bwMode="auto">
          <a:xfrm>
            <a:off x="6868335" y="326200"/>
            <a:ext cx="2831870" cy="325757"/>
          </a:xfrm>
          <a:prstGeom prst="roundRect">
            <a:avLst>
              <a:gd name="adj" fmla="val 16667"/>
            </a:avLst>
          </a:prstGeom>
          <a:solidFill>
            <a:srgbClr val="92D050"/>
          </a:solidFill>
          <a:ln w="19050">
            <a:solidFill>
              <a:schemeClr val="tx1"/>
            </a:solidFill>
            <a:round/>
          </a:ln>
          <a:effectLst>
            <a:outerShdw dist="107763" dir="2700000" algn="ctr" rotWithShape="0">
              <a:schemeClr val="bg2">
                <a:alpha val="50000"/>
              </a:schemeClr>
            </a:outerShdw>
          </a:effectLst>
        </p:spPr>
        <p:txBody>
          <a:bodyPr lIns="91440" tIns="45720" rIns="91440" bIns="45720" anchor="ctr"/>
          <a:lstStyle>
            <a:lvl1pPr indent="85725"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447675" indent="-18288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indent="0" algn="l"/>
            <a:r>
              <a:rPr lang="ja-JP" altLang="en-US" sz="1100" dirty="0"/>
              <a:t>代表機関あるいは課題分担機関が記入</a:t>
            </a:r>
          </a:p>
        </p:txBody>
      </p:sp>
      <p:sp>
        <p:nvSpPr>
          <p:cNvPr id="6" name="TextBox 5">
            <a:extLst>
              <a:ext uri="{FF2B5EF4-FFF2-40B4-BE49-F238E27FC236}">
                <a16:creationId xmlns:a16="http://schemas.microsoft.com/office/drawing/2014/main" id="{7A29BEDE-653A-9847-3F4A-91FF6C498316}"/>
              </a:ext>
            </a:extLst>
          </p:cNvPr>
          <p:cNvSpPr txBox="1"/>
          <p:nvPr/>
        </p:nvSpPr>
        <p:spPr>
          <a:xfrm>
            <a:off x="348588" y="764704"/>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ja-JP" altLang="en-US" sz="1800" dirty="0">
                <a:latin typeface="ＭＳ Ｐゴシック"/>
                <a:ea typeface="ＭＳ Ｐゴシック"/>
              </a:rPr>
              <a:t>製品・技術名：</a:t>
            </a:r>
            <a:r>
              <a:rPr lang="ja-JP" altLang="en-US" sz="1800" i="1" dirty="0">
                <a:solidFill>
                  <a:srgbClr val="FF0000"/>
                </a:solidFill>
                <a:latin typeface="ＭＳ Ｐゴシック"/>
                <a:ea typeface="ＭＳ Ｐゴシック"/>
              </a:rPr>
              <a:t>〇〇</a:t>
            </a:r>
            <a:endParaRPr lang="en-US" sz="1800" i="1"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5"/>
          <p:cNvSpPr>
            <a:spLocks noChangeArrowheads="1"/>
          </p:cNvSpPr>
          <p:nvPr/>
        </p:nvSpPr>
        <p:spPr bwMode="auto">
          <a:xfrm>
            <a:off x="90553" y="881926"/>
            <a:ext cx="9648825" cy="5544615"/>
          </a:xfrm>
          <a:prstGeom prst="rect">
            <a:avLst/>
          </a:prstGeom>
          <a:noFill/>
          <a:ln w="9525" algn="ctr">
            <a:solidFill>
              <a:schemeClr val="bg2"/>
            </a:solidFill>
            <a:miter lim="800000"/>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endParaRPr kumimoji="1" lang="ja-JP" altLang="en-US" sz="1400" dirty="0"/>
          </a:p>
        </p:txBody>
      </p:sp>
      <p:sp>
        <p:nvSpPr>
          <p:cNvPr id="3" name="Text Box 2"/>
          <p:cNvSpPr txBox="1">
            <a:spLocks noChangeArrowheads="1"/>
          </p:cNvSpPr>
          <p:nvPr/>
        </p:nvSpPr>
        <p:spPr bwMode="auto">
          <a:xfrm>
            <a:off x="99060" y="0"/>
            <a:ext cx="5325745"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１．</a:t>
            </a:r>
            <a:r>
              <a:rPr kumimoji="1" lang="ja-JP" altLang="en-US" sz="1800" dirty="0">
                <a:solidFill>
                  <a:srgbClr val="000099"/>
                </a:solidFill>
                <a:latin typeface="HGPｺﾞｼｯｸE" panose="020B0900000000000000" pitchFamily="50" charset="-128"/>
                <a:ea typeface="HGPｺﾞｼｯｸE" panose="020B0900000000000000" pitchFamily="50" charset="-128"/>
                <a:sym typeface="+mn-ea"/>
              </a:rPr>
              <a:t>共同体全体</a:t>
            </a:r>
            <a:r>
              <a:rPr kumimoji="1" lang="zh-CN" altLang="en-US" sz="1800" dirty="0">
                <a:solidFill>
                  <a:srgbClr val="000099"/>
                </a:solidFill>
                <a:latin typeface="HGPｺﾞｼｯｸE" panose="020B0900000000000000" pitchFamily="50" charset="-128"/>
                <a:ea typeface="HGPｺﾞｼｯｸE" panose="020B0900000000000000" pitchFamily="50" charset="-128"/>
              </a:rPr>
              <a:t>（</a:t>
            </a:r>
            <a:r>
              <a:rPr kumimoji="1" lang="ja-JP" altLang="en-US" sz="1800" dirty="0">
                <a:solidFill>
                  <a:srgbClr val="000099"/>
                </a:solidFill>
                <a:latin typeface="HGPｺﾞｼｯｸE" panose="020B0900000000000000" pitchFamily="50" charset="-128"/>
                <a:ea typeface="HGPｺﾞｼｯｸE" panose="020B0900000000000000" pitchFamily="50" charset="-128"/>
              </a:rPr>
              <a:t>４</a:t>
            </a:r>
            <a:r>
              <a:rPr kumimoji="1" lang="zh-CN" altLang="en-US" sz="1800" dirty="0">
                <a:solidFill>
                  <a:srgbClr val="000099"/>
                </a:solidFill>
                <a:latin typeface="HGPｺﾞｼｯｸE" panose="020B0900000000000000" pitchFamily="50" charset="-128"/>
                <a:ea typeface="HGPｺﾞｼｯｸE" panose="020B0900000000000000" pitchFamily="50" charset="-128"/>
              </a:rPr>
              <a:t>）</a:t>
            </a:r>
            <a:r>
              <a:rPr kumimoji="1" lang="ja-JP" altLang="en-US" sz="1800" dirty="0">
                <a:solidFill>
                  <a:srgbClr val="000099"/>
                </a:solidFill>
                <a:latin typeface="HGPｺﾞｼｯｸE" panose="020B0900000000000000" pitchFamily="50" charset="-128"/>
                <a:ea typeface="HGPｺﾞｼｯｸE" panose="020B0900000000000000" pitchFamily="50" charset="-128"/>
              </a:rPr>
              <a:t>実施体制</a:t>
            </a:r>
          </a:p>
          <a:p>
            <a:pPr algn="l"/>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13" name="AutoShape 10"/>
          <p:cNvSpPr>
            <a:spLocks noChangeArrowheads="1"/>
          </p:cNvSpPr>
          <p:nvPr/>
        </p:nvSpPr>
        <p:spPr bwMode="auto">
          <a:xfrm>
            <a:off x="165034" y="1052736"/>
            <a:ext cx="7981353" cy="653333"/>
          </a:xfrm>
          <a:prstGeom prst="roundRect">
            <a:avLst>
              <a:gd name="adj" fmla="val 16667"/>
            </a:avLst>
          </a:prstGeom>
          <a:solidFill>
            <a:srgbClr val="FFFF99"/>
          </a:solidFill>
          <a:ln w="19050">
            <a:solidFill>
              <a:schemeClr val="tx1"/>
            </a:solidFill>
            <a:rou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447675" indent="-18288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171450" indent="-171450" algn="l" eaLnBrk="1" hangingPunct="1">
              <a:spcBef>
                <a:spcPts val="600"/>
              </a:spcBef>
              <a:spcAft>
                <a:spcPts val="600"/>
              </a:spcAft>
              <a:buFont typeface="Wingdings" panose="05000000000000000000" pitchFamily="2" charset="2"/>
              <a:buChar char="ü"/>
            </a:pPr>
            <a:r>
              <a:rPr lang="ja-JP" altLang="en-US" sz="1100" dirty="0"/>
              <a:t>代表機関と課題１から課題５までの課題分担機関の関係・役割を図表等を用いて記載してください。</a:t>
            </a:r>
            <a:endParaRPr lang="en-US" altLang="ja-JP" sz="1100" dirty="0"/>
          </a:p>
        </p:txBody>
      </p:sp>
      <p:sp>
        <p:nvSpPr>
          <p:cNvPr id="4" name="AutoShape 10">
            <a:extLst>
              <a:ext uri="{FF2B5EF4-FFF2-40B4-BE49-F238E27FC236}">
                <a16:creationId xmlns:a16="http://schemas.microsoft.com/office/drawing/2014/main" id="{2243E455-EF97-54AE-B257-99E60514DD68}"/>
              </a:ext>
            </a:extLst>
          </p:cNvPr>
          <p:cNvSpPr>
            <a:spLocks noChangeArrowheads="1"/>
          </p:cNvSpPr>
          <p:nvPr/>
        </p:nvSpPr>
        <p:spPr bwMode="auto">
          <a:xfrm>
            <a:off x="8389820" y="325103"/>
            <a:ext cx="1224136" cy="326854"/>
          </a:xfrm>
          <a:prstGeom prst="roundRect">
            <a:avLst>
              <a:gd name="adj" fmla="val 16667"/>
            </a:avLst>
          </a:prstGeom>
          <a:solidFill>
            <a:srgbClr val="FF7C80"/>
          </a:solidFill>
          <a:ln w="19050">
            <a:solidFill>
              <a:schemeClr val="tx1"/>
            </a:solidFill>
            <a:round/>
          </a:ln>
          <a:effectLst>
            <a:outerShdw dist="107763" dir="2700000" algn="ctr" rotWithShape="0">
              <a:schemeClr val="bg2">
                <a:alpha val="50000"/>
              </a:schemeClr>
            </a:outerShdw>
          </a:effectLst>
        </p:spPr>
        <p:txBody>
          <a:bodyPr lIns="91440" tIns="45720" rIns="91440" bIns="45720" anchor="ctr"/>
          <a:lstStyle>
            <a:lvl1pPr indent="85725"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447675" indent="-18288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indent="0" algn="l"/>
            <a:r>
              <a:rPr lang="ja-JP" altLang="en-US" sz="1100" dirty="0"/>
              <a:t>代表機関が記入</a:t>
            </a:r>
          </a:p>
        </p:txBody>
      </p:sp>
      <p:sp>
        <p:nvSpPr>
          <p:cNvPr id="5" name="四角形: 角を丸くする 4">
            <a:extLst>
              <a:ext uri="{FF2B5EF4-FFF2-40B4-BE49-F238E27FC236}">
                <a16:creationId xmlns:a16="http://schemas.microsoft.com/office/drawing/2014/main" id="{3EF57F9B-DF0E-3DD7-C281-A2AEF1B81FAB}"/>
              </a:ext>
            </a:extLst>
          </p:cNvPr>
          <p:cNvSpPr/>
          <p:nvPr/>
        </p:nvSpPr>
        <p:spPr bwMode="auto">
          <a:xfrm>
            <a:off x="2913439" y="2267503"/>
            <a:ext cx="2736304" cy="981224"/>
          </a:xfrm>
          <a:prstGeom prst="roundRect">
            <a:avLst/>
          </a:prstGeom>
          <a:solidFill>
            <a:schemeClr val="bg1"/>
          </a:solidFill>
          <a:ln w="9525" cap="flat" cmpd="sng" algn="ctr">
            <a:solidFill>
              <a:schemeClr val="bg2"/>
            </a:solidFill>
            <a:prstDash val="solid"/>
            <a:round/>
            <a:headEnd type="none" w="med" len="med"/>
            <a:tailEnd type="none" w="med" len="med"/>
          </a:ln>
        </p:spPr>
        <p:txBody>
          <a:bodyPr vert="horz" wrap="none" lIns="91440" tIns="45720" rIns="91440" bIns="45720" numCol="1" rtlCol="0" anchor="ctr" anchorCtr="0" compatLnSpc="1"/>
          <a:lstStyle/>
          <a:p>
            <a:pPr marL="0" marR="0" indent="0" algn="l" defTabSz="914400" rtl="0" eaLnBrk="1" fontAlgn="base" latinLnBrk="0" hangingPunct="1">
              <a:lnSpc>
                <a:spcPct val="100000"/>
              </a:lnSpc>
              <a:spcBef>
                <a:spcPct val="0"/>
              </a:spcBef>
              <a:spcAft>
                <a:spcPct val="0"/>
              </a:spcAft>
              <a:buClrTx/>
              <a:buSzTx/>
              <a:buFontTx/>
              <a:buNone/>
            </a:pPr>
            <a:r>
              <a:rPr kumimoji="0" lang="ja-JP" altLang="en-US" sz="10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rPr>
              <a:t>代表研究機関</a:t>
            </a:r>
            <a:endParaRPr kumimoji="0" lang="en-US" altLang="ja-JP" sz="10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endParaRPr>
          </a:p>
          <a:p>
            <a:pPr marL="0" marR="0" indent="0" algn="l" defTabSz="914400" rtl="0" eaLnBrk="1" fontAlgn="base" latinLnBrk="0" hangingPunct="1">
              <a:lnSpc>
                <a:spcPct val="100000"/>
              </a:lnSpc>
              <a:spcBef>
                <a:spcPct val="0"/>
              </a:spcBef>
              <a:spcAft>
                <a:spcPct val="0"/>
              </a:spcAft>
              <a:buClrTx/>
              <a:buSzTx/>
              <a:buFontTx/>
              <a:buNone/>
            </a:pPr>
            <a:r>
              <a:rPr lang="ja-JP" altLang="en-US" i="1" dirty="0">
                <a:solidFill>
                  <a:srgbClr val="FF0000"/>
                </a:solidFill>
              </a:rPr>
              <a:t>分担する課題；</a:t>
            </a:r>
            <a:r>
              <a:rPr kumimoji="0" lang="ja-JP" altLang="en-US" sz="10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rPr>
              <a:t>課題２、課題３</a:t>
            </a:r>
            <a:endParaRPr kumimoji="0" lang="en-US" altLang="ja-JP" sz="10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endParaRPr>
          </a:p>
          <a:p>
            <a:pPr marL="0" marR="0" indent="0" algn="l" defTabSz="914400" rtl="0" eaLnBrk="1" fontAlgn="base" latinLnBrk="0" hangingPunct="1">
              <a:lnSpc>
                <a:spcPct val="100000"/>
              </a:lnSpc>
              <a:spcBef>
                <a:spcPct val="0"/>
              </a:spcBef>
              <a:spcAft>
                <a:spcPct val="0"/>
              </a:spcAft>
              <a:buClrTx/>
              <a:buSzTx/>
              <a:buFontTx/>
              <a:buNone/>
            </a:pPr>
            <a:r>
              <a:rPr lang="ja-JP" altLang="en-US" i="1" dirty="0">
                <a:solidFill>
                  <a:srgbClr val="FF0000"/>
                </a:solidFill>
              </a:rPr>
              <a:t>代表機関名；○○株式会社</a:t>
            </a:r>
            <a:endParaRPr lang="en-US" altLang="ja-JP" i="1" dirty="0">
              <a:solidFill>
                <a:srgbClr val="FF0000"/>
              </a:solidFill>
            </a:endParaRPr>
          </a:p>
          <a:p>
            <a:pPr marL="0" marR="0" indent="0" algn="l" defTabSz="914400" rtl="0" eaLnBrk="1" fontAlgn="base" latinLnBrk="0" hangingPunct="1">
              <a:lnSpc>
                <a:spcPct val="100000"/>
              </a:lnSpc>
              <a:spcBef>
                <a:spcPct val="0"/>
              </a:spcBef>
              <a:spcAft>
                <a:spcPct val="0"/>
              </a:spcAft>
              <a:buClrTx/>
              <a:buSzTx/>
              <a:buFontTx/>
              <a:buNone/>
            </a:pPr>
            <a:r>
              <a:rPr lang="ja-JP" altLang="en-US" i="1" dirty="0">
                <a:solidFill>
                  <a:srgbClr val="FF0000"/>
                </a:solidFill>
              </a:rPr>
              <a:t>責任者名；</a:t>
            </a:r>
            <a:endParaRPr lang="en-US" altLang="ja-JP" i="1" dirty="0">
              <a:solidFill>
                <a:srgbClr val="FF0000"/>
              </a:solidFill>
            </a:endParaRPr>
          </a:p>
          <a:p>
            <a:pPr marL="0" marR="0" indent="0" algn="l" defTabSz="914400" rtl="0" eaLnBrk="1" fontAlgn="base" latinLnBrk="0" hangingPunct="1">
              <a:lnSpc>
                <a:spcPct val="100000"/>
              </a:lnSpc>
              <a:spcBef>
                <a:spcPct val="0"/>
              </a:spcBef>
              <a:spcAft>
                <a:spcPct val="0"/>
              </a:spcAft>
              <a:buClrTx/>
              <a:buSzTx/>
              <a:buFontTx/>
              <a:buNone/>
            </a:pPr>
            <a:r>
              <a:rPr kumimoji="0" lang="ja-JP" altLang="en-US" sz="10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rPr>
              <a:t>課題内容；</a:t>
            </a:r>
            <a:endParaRPr kumimoji="0" lang="en-US" altLang="ja-JP" sz="10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endParaRPr>
          </a:p>
          <a:p>
            <a:pPr marL="0" marR="0" indent="0" algn="ctr" defTabSz="914400" rtl="0" eaLnBrk="1" fontAlgn="base" latinLnBrk="0" hangingPunct="1">
              <a:lnSpc>
                <a:spcPct val="100000"/>
              </a:lnSpc>
              <a:spcBef>
                <a:spcPct val="0"/>
              </a:spcBef>
              <a:spcAft>
                <a:spcPct val="0"/>
              </a:spcAft>
              <a:buClrTx/>
              <a:buSzTx/>
              <a:buFontTx/>
              <a:buNone/>
            </a:pPr>
            <a:endParaRPr kumimoji="0" lang="ja-JP" altLang="en-US" sz="10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C5DFC916-61B8-EA23-AABB-2C4EDB2A6A34}"/>
              </a:ext>
            </a:extLst>
          </p:cNvPr>
          <p:cNvSpPr/>
          <p:nvPr/>
        </p:nvSpPr>
        <p:spPr bwMode="auto">
          <a:xfrm>
            <a:off x="625526" y="2353232"/>
            <a:ext cx="1584176" cy="638956"/>
          </a:xfrm>
          <a:prstGeom prst="rect">
            <a:avLst/>
          </a:prstGeom>
          <a:solidFill>
            <a:schemeClr val="bg1"/>
          </a:solidFill>
          <a:ln w="9525" cap="flat" cmpd="sng" algn="ctr">
            <a:solidFill>
              <a:schemeClr val="bg2"/>
            </a:solidFill>
            <a:prstDash val="solid"/>
            <a:round/>
            <a:headEnd type="none" w="med" len="med"/>
            <a:tailEnd type="none" w="med" len="med"/>
          </a:ln>
        </p:spPr>
        <p:txBody>
          <a:bodyPr vert="horz" wrap="none" lIns="91440" tIns="45720" rIns="91440" bIns="45720" numCol="1" rtlCol="0" anchor="ctr" anchorCtr="0" compatLnSpc="1"/>
          <a:lstStyle/>
          <a:p>
            <a:pPr marL="0" marR="0" indent="0" algn="ctr" defTabSz="914400" rtl="0" eaLnBrk="1" fontAlgn="base" latinLnBrk="0" hangingPunct="1">
              <a:lnSpc>
                <a:spcPct val="100000"/>
              </a:lnSpc>
              <a:spcBef>
                <a:spcPct val="0"/>
              </a:spcBef>
              <a:spcAft>
                <a:spcPct val="0"/>
              </a:spcAft>
              <a:buClrTx/>
              <a:buSzTx/>
              <a:buFontTx/>
              <a:buNone/>
            </a:pPr>
            <a:r>
              <a:rPr kumimoji="0" lang="ja-JP" altLang="en-US" sz="10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rPr>
              <a:t>事務局</a:t>
            </a:r>
            <a:endParaRPr kumimoji="0" lang="en-US" altLang="ja-JP" sz="10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endParaRPr>
          </a:p>
          <a:p>
            <a:pPr marL="0" marR="0" indent="0" algn="ctr" defTabSz="914400" rtl="0" eaLnBrk="1" fontAlgn="base" latinLnBrk="0" hangingPunct="1">
              <a:lnSpc>
                <a:spcPct val="100000"/>
              </a:lnSpc>
              <a:spcBef>
                <a:spcPct val="0"/>
              </a:spcBef>
              <a:spcAft>
                <a:spcPct val="0"/>
              </a:spcAft>
              <a:buClrTx/>
              <a:buSzTx/>
              <a:buFontTx/>
              <a:buNone/>
            </a:pPr>
            <a:r>
              <a:rPr kumimoji="0" lang="ja-JP" altLang="en-US" sz="10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rPr>
              <a:t>シード・プランニング</a:t>
            </a:r>
          </a:p>
        </p:txBody>
      </p:sp>
      <p:cxnSp>
        <p:nvCxnSpPr>
          <p:cNvPr id="9" name="直線矢印コネクタ 8">
            <a:extLst>
              <a:ext uri="{FF2B5EF4-FFF2-40B4-BE49-F238E27FC236}">
                <a16:creationId xmlns:a16="http://schemas.microsoft.com/office/drawing/2014/main" id="{7FE4D8B0-4FE0-5822-37A8-E32354EB7038}"/>
              </a:ext>
            </a:extLst>
          </p:cNvPr>
          <p:cNvCxnSpPr>
            <a:cxnSpLocks/>
          </p:cNvCxnSpPr>
          <p:nvPr/>
        </p:nvCxnSpPr>
        <p:spPr bwMode="auto">
          <a:xfrm>
            <a:off x="2209702" y="2824296"/>
            <a:ext cx="703737" cy="0"/>
          </a:xfrm>
          <a:prstGeom prst="straightConnector1">
            <a:avLst/>
          </a:prstGeom>
          <a:solidFill>
            <a:schemeClr val="bg1"/>
          </a:solidFill>
          <a:ln w="9525" cap="flat" cmpd="sng" algn="ctr">
            <a:solidFill>
              <a:schemeClr val="bg2"/>
            </a:solidFill>
            <a:prstDash val="solid"/>
            <a:round/>
            <a:headEnd type="none" w="med" len="med"/>
            <a:tailEnd type="triangle"/>
          </a:ln>
        </p:spPr>
      </p:cxnSp>
      <p:cxnSp>
        <p:nvCxnSpPr>
          <p:cNvPr id="11" name="直線矢印コネクタ 10">
            <a:extLst>
              <a:ext uri="{FF2B5EF4-FFF2-40B4-BE49-F238E27FC236}">
                <a16:creationId xmlns:a16="http://schemas.microsoft.com/office/drawing/2014/main" id="{D4100242-CB9C-9158-6CC3-DBF56551CE5A}"/>
              </a:ext>
            </a:extLst>
          </p:cNvPr>
          <p:cNvCxnSpPr>
            <a:cxnSpLocks/>
          </p:cNvCxnSpPr>
          <p:nvPr/>
        </p:nvCxnSpPr>
        <p:spPr bwMode="auto">
          <a:xfrm flipH="1">
            <a:off x="2209702" y="2536264"/>
            <a:ext cx="703737" cy="0"/>
          </a:xfrm>
          <a:prstGeom prst="straightConnector1">
            <a:avLst/>
          </a:prstGeom>
          <a:solidFill>
            <a:schemeClr val="bg1"/>
          </a:solidFill>
          <a:ln w="9525" cap="flat" cmpd="sng" algn="ctr">
            <a:solidFill>
              <a:schemeClr val="bg2"/>
            </a:solidFill>
            <a:prstDash val="solid"/>
            <a:round/>
            <a:headEnd type="none" w="med" len="med"/>
            <a:tailEnd type="triangle"/>
          </a:ln>
        </p:spPr>
      </p:cxnSp>
      <p:sp>
        <p:nvSpPr>
          <p:cNvPr id="14" name="テキスト ボックス 13">
            <a:extLst>
              <a:ext uri="{FF2B5EF4-FFF2-40B4-BE49-F238E27FC236}">
                <a16:creationId xmlns:a16="http://schemas.microsoft.com/office/drawing/2014/main" id="{BF77309F-2DED-F241-9C93-D75ADE662241}"/>
              </a:ext>
            </a:extLst>
          </p:cNvPr>
          <p:cNvSpPr txBox="1"/>
          <p:nvPr/>
        </p:nvSpPr>
        <p:spPr>
          <a:xfrm>
            <a:off x="2205567" y="2310949"/>
            <a:ext cx="766189" cy="246221"/>
          </a:xfrm>
          <a:prstGeom prst="rect">
            <a:avLst/>
          </a:prstGeom>
          <a:noFill/>
        </p:spPr>
        <p:txBody>
          <a:bodyPr wrap="square">
            <a:spAutoFit/>
          </a:bodyPr>
          <a:lstStyle/>
          <a:p>
            <a:r>
              <a:rPr lang="ja-JP" altLang="en-US" i="1" dirty="0">
                <a:solidFill>
                  <a:srgbClr val="FF0000"/>
                </a:solidFill>
              </a:rPr>
              <a:t>申請</a:t>
            </a:r>
          </a:p>
        </p:txBody>
      </p:sp>
      <p:sp>
        <p:nvSpPr>
          <p:cNvPr id="16" name="テキスト ボックス 15">
            <a:extLst>
              <a:ext uri="{FF2B5EF4-FFF2-40B4-BE49-F238E27FC236}">
                <a16:creationId xmlns:a16="http://schemas.microsoft.com/office/drawing/2014/main" id="{E3CB7767-972D-3CC9-7EBA-80965F959A6D}"/>
              </a:ext>
            </a:extLst>
          </p:cNvPr>
          <p:cNvSpPr txBox="1"/>
          <p:nvPr/>
        </p:nvSpPr>
        <p:spPr>
          <a:xfrm>
            <a:off x="2176409" y="2838424"/>
            <a:ext cx="766189" cy="246221"/>
          </a:xfrm>
          <a:prstGeom prst="rect">
            <a:avLst/>
          </a:prstGeom>
          <a:noFill/>
        </p:spPr>
        <p:txBody>
          <a:bodyPr wrap="square">
            <a:spAutoFit/>
          </a:bodyPr>
          <a:lstStyle/>
          <a:p>
            <a:r>
              <a:rPr lang="ja-JP" altLang="en-US" i="1" dirty="0">
                <a:solidFill>
                  <a:srgbClr val="FF0000"/>
                </a:solidFill>
              </a:rPr>
              <a:t>補助</a:t>
            </a:r>
          </a:p>
        </p:txBody>
      </p:sp>
      <p:sp>
        <p:nvSpPr>
          <p:cNvPr id="17" name="四角形: 角を丸くする 16">
            <a:extLst>
              <a:ext uri="{FF2B5EF4-FFF2-40B4-BE49-F238E27FC236}">
                <a16:creationId xmlns:a16="http://schemas.microsoft.com/office/drawing/2014/main" id="{7F67229A-D783-D649-6E22-845FC802B2C2}"/>
              </a:ext>
            </a:extLst>
          </p:cNvPr>
          <p:cNvSpPr/>
          <p:nvPr/>
        </p:nvSpPr>
        <p:spPr bwMode="auto">
          <a:xfrm>
            <a:off x="2938217" y="3779820"/>
            <a:ext cx="2075456" cy="783877"/>
          </a:xfrm>
          <a:prstGeom prst="roundRect">
            <a:avLst/>
          </a:prstGeom>
          <a:solidFill>
            <a:schemeClr val="bg1"/>
          </a:solidFill>
          <a:ln w="9525" cap="flat" cmpd="sng" algn="ctr">
            <a:solidFill>
              <a:schemeClr val="bg2"/>
            </a:solidFill>
            <a:prstDash val="solid"/>
            <a:round/>
            <a:headEnd type="none" w="med" len="med"/>
            <a:tailEnd type="none" w="med" len="med"/>
          </a:ln>
        </p:spPr>
        <p:txBody>
          <a:bodyPr vert="horz" wrap="none" lIns="91440" tIns="45720" rIns="91440" bIns="45720" numCol="1" rtlCol="0" anchor="ctr" anchorCtr="0" compatLnSpc="1"/>
          <a:lstStyle/>
          <a:p>
            <a:pPr marL="0" marR="0" indent="0" algn="l" defTabSz="914400" rtl="0" eaLnBrk="1" fontAlgn="base" latinLnBrk="0" hangingPunct="1">
              <a:lnSpc>
                <a:spcPct val="100000"/>
              </a:lnSpc>
              <a:spcBef>
                <a:spcPct val="0"/>
              </a:spcBef>
              <a:spcAft>
                <a:spcPct val="0"/>
              </a:spcAft>
              <a:buClrTx/>
              <a:buSzTx/>
              <a:buFontTx/>
              <a:buNone/>
            </a:pPr>
            <a:r>
              <a:rPr lang="ja-JP" altLang="en-US" i="1" dirty="0">
                <a:solidFill>
                  <a:srgbClr val="FF0000"/>
                </a:solidFill>
              </a:rPr>
              <a:t>分担する課題；課題１</a:t>
            </a:r>
            <a:endParaRPr lang="en-US" altLang="ja-JP" i="1" dirty="0">
              <a:solidFill>
                <a:srgbClr val="FF0000"/>
              </a:solidFill>
            </a:endParaRPr>
          </a:p>
          <a:p>
            <a:pPr marL="0" marR="0" indent="0" algn="l" defTabSz="914400" rtl="0" eaLnBrk="1" fontAlgn="base" latinLnBrk="0" hangingPunct="1">
              <a:lnSpc>
                <a:spcPct val="100000"/>
              </a:lnSpc>
              <a:spcBef>
                <a:spcPct val="0"/>
              </a:spcBef>
              <a:spcAft>
                <a:spcPct val="0"/>
              </a:spcAft>
              <a:buClrTx/>
              <a:buSzTx/>
              <a:buFontTx/>
              <a:buNone/>
            </a:pPr>
            <a:r>
              <a:rPr lang="ja-JP" altLang="en-US" i="1" dirty="0">
                <a:solidFill>
                  <a:srgbClr val="FF0000"/>
                </a:solidFill>
              </a:rPr>
              <a:t>課題分担</a:t>
            </a:r>
            <a:r>
              <a:rPr kumimoji="0" lang="ja-JP" altLang="en-US" sz="10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rPr>
              <a:t>機関①名</a:t>
            </a:r>
            <a:endParaRPr kumimoji="0" lang="en-US" altLang="ja-JP" sz="10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endParaRPr>
          </a:p>
          <a:p>
            <a:pPr marL="0" marR="0" indent="0" algn="l" defTabSz="914400" rtl="0" eaLnBrk="1" fontAlgn="base" latinLnBrk="0" hangingPunct="1">
              <a:lnSpc>
                <a:spcPct val="100000"/>
              </a:lnSpc>
              <a:spcBef>
                <a:spcPct val="0"/>
              </a:spcBef>
              <a:spcAft>
                <a:spcPct val="0"/>
              </a:spcAft>
              <a:buClrTx/>
              <a:buSzTx/>
              <a:buFontTx/>
              <a:buNone/>
            </a:pPr>
            <a:r>
              <a:rPr kumimoji="0" lang="ja-JP" altLang="en-US" sz="10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rPr>
              <a:t>課題分担責任者①名</a:t>
            </a:r>
            <a:endParaRPr kumimoji="0" lang="en-US" altLang="ja-JP" sz="10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endParaRPr>
          </a:p>
          <a:p>
            <a:pPr marL="0" marR="0" indent="0" algn="l" defTabSz="914400" rtl="0" eaLnBrk="1" fontAlgn="base" latinLnBrk="0" hangingPunct="1">
              <a:lnSpc>
                <a:spcPct val="100000"/>
              </a:lnSpc>
              <a:spcBef>
                <a:spcPct val="0"/>
              </a:spcBef>
              <a:spcAft>
                <a:spcPct val="0"/>
              </a:spcAft>
              <a:buClrTx/>
              <a:buSzTx/>
              <a:buFontTx/>
              <a:buNone/>
            </a:pPr>
            <a:r>
              <a:rPr kumimoji="0" lang="ja-JP" altLang="en-US" sz="10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rPr>
              <a:t>役割</a:t>
            </a:r>
            <a:r>
              <a:rPr kumimoji="0" lang="en-US" altLang="ja-JP" sz="10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rPr>
              <a:t>;</a:t>
            </a:r>
            <a:r>
              <a:rPr kumimoji="0" lang="ja-JP" altLang="en-US" sz="10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rPr>
              <a:t>臨床試験実施</a:t>
            </a:r>
            <a:endParaRPr kumimoji="0" lang="en-US" altLang="ja-JP" sz="10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endParaRPr>
          </a:p>
        </p:txBody>
      </p:sp>
      <p:sp>
        <p:nvSpPr>
          <p:cNvPr id="18" name="四角形: 角を丸くする 17">
            <a:extLst>
              <a:ext uri="{FF2B5EF4-FFF2-40B4-BE49-F238E27FC236}">
                <a16:creationId xmlns:a16="http://schemas.microsoft.com/office/drawing/2014/main" id="{1D21E42A-85A7-EBC3-27EF-21823489C545}"/>
              </a:ext>
            </a:extLst>
          </p:cNvPr>
          <p:cNvSpPr/>
          <p:nvPr/>
        </p:nvSpPr>
        <p:spPr bwMode="auto">
          <a:xfrm>
            <a:off x="6032326" y="3102890"/>
            <a:ext cx="2366114" cy="870107"/>
          </a:xfrm>
          <a:prstGeom prst="roundRect">
            <a:avLst/>
          </a:prstGeom>
          <a:solidFill>
            <a:schemeClr val="bg1"/>
          </a:solidFill>
          <a:ln w="9525" cap="flat" cmpd="sng" algn="ctr">
            <a:solidFill>
              <a:schemeClr val="bg2"/>
            </a:solidFill>
            <a:prstDash val="solid"/>
            <a:round/>
            <a:headEnd type="none" w="med" len="med"/>
            <a:tailEnd type="none" w="med" len="med"/>
          </a:ln>
        </p:spPr>
        <p:txBody>
          <a:bodyPr vert="horz" wrap="none" lIns="91440" tIns="45720" rIns="91440" bIns="45720" numCol="1" rtlCol="0" anchor="ctr" anchorCtr="0" compatLnSpc="1"/>
          <a:lstStyle/>
          <a:p>
            <a:pPr marL="0" marR="0" indent="0" algn="l" defTabSz="914400" rtl="0" eaLnBrk="1" fontAlgn="base" latinLnBrk="0" hangingPunct="1">
              <a:lnSpc>
                <a:spcPct val="100000"/>
              </a:lnSpc>
              <a:spcBef>
                <a:spcPct val="0"/>
              </a:spcBef>
              <a:spcAft>
                <a:spcPct val="0"/>
              </a:spcAft>
              <a:buClrTx/>
              <a:buSzTx/>
              <a:buFontTx/>
              <a:buNone/>
            </a:pPr>
            <a:r>
              <a:rPr lang="ja-JP" altLang="en-US" i="1" dirty="0">
                <a:solidFill>
                  <a:srgbClr val="FF0000"/>
                </a:solidFill>
              </a:rPr>
              <a:t>分担する課題；課題４</a:t>
            </a:r>
            <a:endParaRPr lang="en-US" altLang="ja-JP" i="1" dirty="0">
              <a:solidFill>
                <a:srgbClr val="FF0000"/>
              </a:solidFill>
            </a:endParaRPr>
          </a:p>
          <a:p>
            <a:pPr marL="0" marR="0" indent="0" algn="l" defTabSz="914400" rtl="0" eaLnBrk="1" fontAlgn="base" latinLnBrk="0" hangingPunct="1">
              <a:lnSpc>
                <a:spcPct val="100000"/>
              </a:lnSpc>
              <a:spcBef>
                <a:spcPct val="0"/>
              </a:spcBef>
              <a:spcAft>
                <a:spcPct val="0"/>
              </a:spcAft>
              <a:buClrTx/>
              <a:buSzTx/>
              <a:buFontTx/>
              <a:buNone/>
            </a:pPr>
            <a:r>
              <a:rPr lang="ja-JP" altLang="en-US" i="1" dirty="0">
                <a:solidFill>
                  <a:srgbClr val="FF0000"/>
                </a:solidFill>
              </a:rPr>
              <a:t>課題分担</a:t>
            </a:r>
            <a:r>
              <a:rPr kumimoji="0" lang="ja-JP" altLang="en-US" sz="10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rPr>
              <a:t>機関②名</a:t>
            </a:r>
            <a:endParaRPr kumimoji="0" lang="en-US" altLang="ja-JP" sz="10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endParaRPr>
          </a:p>
          <a:p>
            <a:pPr marL="0" marR="0" indent="0" algn="l" defTabSz="914400" rtl="0" eaLnBrk="1" fontAlgn="base" latinLnBrk="0" hangingPunct="1">
              <a:lnSpc>
                <a:spcPct val="100000"/>
              </a:lnSpc>
              <a:spcBef>
                <a:spcPct val="0"/>
              </a:spcBef>
              <a:spcAft>
                <a:spcPct val="0"/>
              </a:spcAft>
              <a:buClrTx/>
              <a:buSzTx/>
              <a:buFontTx/>
              <a:buNone/>
            </a:pPr>
            <a:r>
              <a:rPr kumimoji="0" lang="ja-JP" altLang="en-US" sz="10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rPr>
              <a:t>課題分担責任者②名</a:t>
            </a:r>
            <a:endParaRPr kumimoji="0" lang="en-US" altLang="ja-JP" sz="10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endParaRPr>
          </a:p>
          <a:p>
            <a:pPr marL="0" marR="0" indent="0" algn="l" defTabSz="914400" rtl="0" eaLnBrk="1" fontAlgn="base" latinLnBrk="0" hangingPunct="1">
              <a:lnSpc>
                <a:spcPct val="100000"/>
              </a:lnSpc>
              <a:spcBef>
                <a:spcPct val="0"/>
              </a:spcBef>
              <a:spcAft>
                <a:spcPct val="0"/>
              </a:spcAft>
              <a:buClrTx/>
              <a:buSzTx/>
              <a:buFontTx/>
              <a:buNone/>
            </a:pPr>
            <a:r>
              <a:rPr kumimoji="0" lang="ja-JP" altLang="en-US" sz="10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rPr>
              <a:t>役割・内容</a:t>
            </a:r>
            <a:r>
              <a:rPr kumimoji="0" lang="en-US" altLang="ja-JP" sz="10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rPr>
              <a:t>;</a:t>
            </a:r>
            <a:r>
              <a:rPr kumimoji="0" lang="ja-JP" altLang="en-US" sz="10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rPr>
              <a:t>臨床試験管理</a:t>
            </a:r>
            <a:endParaRPr kumimoji="0" lang="en-US" altLang="ja-JP" sz="10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endParaRPr>
          </a:p>
        </p:txBody>
      </p:sp>
      <p:cxnSp>
        <p:nvCxnSpPr>
          <p:cNvPr id="20" name="直線矢印コネクタ 19">
            <a:extLst>
              <a:ext uri="{FF2B5EF4-FFF2-40B4-BE49-F238E27FC236}">
                <a16:creationId xmlns:a16="http://schemas.microsoft.com/office/drawing/2014/main" id="{73687F96-EE84-CF67-C9CA-6AEC250E96DB}"/>
              </a:ext>
            </a:extLst>
          </p:cNvPr>
          <p:cNvCxnSpPr>
            <a:endCxn id="17" idx="0"/>
          </p:cNvCxnSpPr>
          <p:nvPr/>
        </p:nvCxnSpPr>
        <p:spPr bwMode="auto">
          <a:xfrm>
            <a:off x="3937894" y="3248727"/>
            <a:ext cx="0" cy="531093"/>
          </a:xfrm>
          <a:prstGeom prst="straightConnector1">
            <a:avLst/>
          </a:prstGeom>
          <a:solidFill>
            <a:schemeClr val="bg1"/>
          </a:solidFill>
          <a:ln w="9525" cap="flat" cmpd="sng" algn="ctr">
            <a:solidFill>
              <a:schemeClr val="bg2"/>
            </a:solidFill>
            <a:prstDash val="solid"/>
            <a:round/>
            <a:headEnd type="none" w="med" len="med"/>
            <a:tailEnd type="triangle"/>
          </a:ln>
        </p:spPr>
      </p:cxnSp>
      <p:sp>
        <p:nvSpPr>
          <p:cNvPr id="21" name="テキスト ボックス 20">
            <a:extLst>
              <a:ext uri="{FF2B5EF4-FFF2-40B4-BE49-F238E27FC236}">
                <a16:creationId xmlns:a16="http://schemas.microsoft.com/office/drawing/2014/main" id="{4237AF29-2CCF-B27E-1D1C-832BFB0BF09F}"/>
              </a:ext>
            </a:extLst>
          </p:cNvPr>
          <p:cNvSpPr txBox="1"/>
          <p:nvPr/>
        </p:nvSpPr>
        <p:spPr>
          <a:xfrm>
            <a:off x="3905962" y="3382155"/>
            <a:ext cx="968036" cy="246221"/>
          </a:xfrm>
          <a:prstGeom prst="rect">
            <a:avLst/>
          </a:prstGeom>
          <a:noFill/>
        </p:spPr>
        <p:txBody>
          <a:bodyPr wrap="square">
            <a:spAutoFit/>
          </a:bodyPr>
          <a:lstStyle/>
          <a:p>
            <a:r>
              <a:rPr lang="ja-JP" altLang="en-US" i="1" dirty="0">
                <a:solidFill>
                  <a:srgbClr val="FF0000"/>
                </a:solidFill>
              </a:rPr>
              <a:t>製品を提供</a:t>
            </a:r>
          </a:p>
        </p:txBody>
      </p:sp>
      <p:sp>
        <p:nvSpPr>
          <p:cNvPr id="22" name="テキスト ボックス 21">
            <a:extLst>
              <a:ext uri="{FF2B5EF4-FFF2-40B4-BE49-F238E27FC236}">
                <a16:creationId xmlns:a16="http://schemas.microsoft.com/office/drawing/2014/main" id="{6CA0A109-C025-F992-9233-0D93ED8D7465}"/>
              </a:ext>
            </a:extLst>
          </p:cNvPr>
          <p:cNvSpPr txBox="1"/>
          <p:nvPr/>
        </p:nvSpPr>
        <p:spPr>
          <a:xfrm>
            <a:off x="5909942" y="2672293"/>
            <a:ext cx="968036" cy="246221"/>
          </a:xfrm>
          <a:prstGeom prst="rect">
            <a:avLst/>
          </a:prstGeom>
          <a:noFill/>
        </p:spPr>
        <p:txBody>
          <a:bodyPr wrap="square">
            <a:spAutoFit/>
          </a:bodyPr>
          <a:lstStyle/>
          <a:p>
            <a:r>
              <a:rPr lang="ja-JP" altLang="en-US" i="1" dirty="0">
                <a:solidFill>
                  <a:srgbClr val="FF0000"/>
                </a:solidFill>
              </a:rPr>
              <a:t>共同研究</a:t>
            </a:r>
          </a:p>
        </p:txBody>
      </p:sp>
      <p:cxnSp>
        <p:nvCxnSpPr>
          <p:cNvPr id="24" name="直線矢印コネクタ 23">
            <a:extLst>
              <a:ext uri="{FF2B5EF4-FFF2-40B4-BE49-F238E27FC236}">
                <a16:creationId xmlns:a16="http://schemas.microsoft.com/office/drawing/2014/main" id="{C5614E89-6E20-1EBF-EB1F-A91761237EDB}"/>
              </a:ext>
            </a:extLst>
          </p:cNvPr>
          <p:cNvCxnSpPr>
            <a:cxnSpLocks/>
          </p:cNvCxnSpPr>
          <p:nvPr/>
        </p:nvCxnSpPr>
        <p:spPr bwMode="auto">
          <a:xfrm>
            <a:off x="5649743" y="2680579"/>
            <a:ext cx="520399" cy="404066"/>
          </a:xfrm>
          <a:prstGeom prst="straightConnector1">
            <a:avLst/>
          </a:prstGeom>
          <a:solidFill>
            <a:schemeClr val="bg1"/>
          </a:solidFill>
          <a:ln w="28575" cap="flat" cmpd="sng" algn="ctr">
            <a:solidFill>
              <a:schemeClr val="bg2"/>
            </a:solidFill>
            <a:prstDash val="solid"/>
            <a:round/>
            <a:headEnd type="triangle" w="med" len="med"/>
            <a:tailEnd type="triangle" w="med" len="med"/>
          </a:ln>
        </p:spPr>
      </p:cxnSp>
      <p:cxnSp>
        <p:nvCxnSpPr>
          <p:cNvPr id="28" name="直線矢印コネクタ 27">
            <a:extLst>
              <a:ext uri="{FF2B5EF4-FFF2-40B4-BE49-F238E27FC236}">
                <a16:creationId xmlns:a16="http://schemas.microsoft.com/office/drawing/2014/main" id="{EA3A11E6-74D9-2DB9-959F-736BB9B781CE}"/>
              </a:ext>
            </a:extLst>
          </p:cNvPr>
          <p:cNvCxnSpPr/>
          <p:nvPr/>
        </p:nvCxnSpPr>
        <p:spPr bwMode="auto">
          <a:xfrm flipV="1">
            <a:off x="5013673" y="3968820"/>
            <a:ext cx="1018653" cy="361526"/>
          </a:xfrm>
          <a:prstGeom prst="straightConnector1">
            <a:avLst/>
          </a:prstGeom>
          <a:solidFill>
            <a:schemeClr val="bg1"/>
          </a:solidFill>
          <a:ln w="9525" cap="flat" cmpd="sng" algn="ctr">
            <a:solidFill>
              <a:schemeClr val="bg2"/>
            </a:solidFill>
            <a:prstDash val="solid"/>
            <a:round/>
            <a:headEnd type="none" w="med" len="med"/>
            <a:tailEnd type="triangle"/>
          </a:ln>
        </p:spPr>
      </p:cxnSp>
      <p:sp>
        <p:nvSpPr>
          <p:cNvPr id="29" name="テキスト ボックス 28">
            <a:extLst>
              <a:ext uri="{FF2B5EF4-FFF2-40B4-BE49-F238E27FC236}">
                <a16:creationId xmlns:a16="http://schemas.microsoft.com/office/drawing/2014/main" id="{A16C3FD6-9D72-09C8-DC85-30AE6CACD431}"/>
              </a:ext>
            </a:extLst>
          </p:cNvPr>
          <p:cNvSpPr txBox="1"/>
          <p:nvPr/>
        </p:nvSpPr>
        <p:spPr>
          <a:xfrm>
            <a:off x="5162030" y="4332371"/>
            <a:ext cx="1715947" cy="400110"/>
          </a:xfrm>
          <a:prstGeom prst="rect">
            <a:avLst/>
          </a:prstGeom>
          <a:noFill/>
        </p:spPr>
        <p:txBody>
          <a:bodyPr wrap="square">
            <a:spAutoFit/>
          </a:bodyPr>
          <a:lstStyle/>
          <a:p>
            <a:r>
              <a:rPr lang="ja-JP" altLang="en-US" i="1" dirty="0">
                <a:solidFill>
                  <a:srgbClr val="FF0000"/>
                </a:solidFill>
              </a:rPr>
              <a:t>臨床実施状況・治療効果に関するデータ提供</a:t>
            </a:r>
          </a:p>
        </p:txBody>
      </p:sp>
      <p:sp>
        <p:nvSpPr>
          <p:cNvPr id="30" name="正方形/長方形 29">
            <a:extLst>
              <a:ext uri="{FF2B5EF4-FFF2-40B4-BE49-F238E27FC236}">
                <a16:creationId xmlns:a16="http://schemas.microsoft.com/office/drawing/2014/main" id="{2E27C020-4D4D-BC6F-FAF2-4259DA7B4C59}"/>
              </a:ext>
            </a:extLst>
          </p:cNvPr>
          <p:cNvSpPr/>
          <p:nvPr/>
        </p:nvSpPr>
        <p:spPr bwMode="auto">
          <a:xfrm>
            <a:off x="415702" y="1853711"/>
            <a:ext cx="864096" cy="277995"/>
          </a:xfrm>
          <a:prstGeom prst="rect">
            <a:avLst/>
          </a:prstGeom>
          <a:solidFill>
            <a:schemeClr val="bg1"/>
          </a:solidFill>
          <a:ln w="9525" cap="flat" cmpd="sng" algn="ctr">
            <a:solidFill>
              <a:schemeClr val="bg2"/>
            </a:solidFill>
            <a:prstDash val="solid"/>
            <a:round/>
            <a:headEnd type="none" w="med" len="med"/>
            <a:tailEnd type="none" w="med" len="med"/>
          </a:ln>
        </p:spPr>
        <p:txBody>
          <a:bodyPr vert="horz" wrap="none" lIns="91440" tIns="45720" rIns="91440" bIns="45720" numCol="1" rtlCol="0" anchor="ctr" anchorCtr="0" compatLnSpc="1"/>
          <a:lstStyle/>
          <a:p>
            <a:pPr marL="0" marR="0" indent="0" algn="ctr" defTabSz="914400" rtl="0" eaLnBrk="1" fontAlgn="base" latinLnBrk="0" hangingPunct="1">
              <a:lnSpc>
                <a:spcPct val="100000"/>
              </a:lnSpc>
              <a:spcBef>
                <a:spcPct val="0"/>
              </a:spcBef>
              <a:spcAft>
                <a:spcPct val="0"/>
              </a:spcAft>
              <a:buClrTx/>
              <a:buSzTx/>
              <a:buFontTx/>
              <a:buNone/>
            </a:pPr>
            <a:r>
              <a:rPr kumimoji="0" lang="en-US" altLang="ja-JP" sz="1000" b="1"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rPr>
              <a:t>【</a:t>
            </a:r>
            <a:r>
              <a:rPr kumimoji="0" lang="ja-JP" altLang="en-US" sz="1000" b="1"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rPr>
              <a:t>記載例</a:t>
            </a:r>
            <a:r>
              <a:rPr kumimoji="0" lang="en-US" altLang="ja-JP" sz="1000" b="1"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rPr>
              <a:t>】</a:t>
            </a:r>
            <a:endParaRPr kumimoji="0" lang="ja-JP" altLang="en-US" sz="1000" b="1"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endParaRPr>
          </a:p>
        </p:txBody>
      </p:sp>
      <p:sp>
        <p:nvSpPr>
          <p:cNvPr id="7" name="正方形/長方形 6">
            <a:extLst>
              <a:ext uri="{FF2B5EF4-FFF2-40B4-BE49-F238E27FC236}">
                <a16:creationId xmlns:a16="http://schemas.microsoft.com/office/drawing/2014/main" id="{CB534657-BF9E-DBC2-A865-03C9089C1160}"/>
              </a:ext>
            </a:extLst>
          </p:cNvPr>
          <p:cNvSpPr/>
          <p:nvPr/>
        </p:nvSpPr>
        <p:spPr bwMode="auto">
          <a:xfrm>
            <a:off x="271686" y="3259948"/>
            <a:ext cx="864096" cy="1522605"/>
          </a:xfrm>
          <a:prstGeom prst="rect">
            <a:avLst/>
          </a:prstGeom>
          <a:solidFill>
            <a:schemeClr val="bg1"/>
          </a:solidFill>
          <a:ln w="9525" cap="flat" cmpd="sng" algn="ctr">
            <a:noFill/>
            <a:prstDash val="solid"/>
            <a:round/>
            <a:headEnd type="none" w="med" len="med"/>
            <a:tailEnd type="none" w="med" len="med"/>
          </a:ln>
        </p:spPr>
        <p:txBody>
          <a:bodyPr vert="horz" wrap="none" lIns="91440" tIns="45720" rIns="91440" bIns="45720" numCol="1" rtlCol="0" anchor="ctr" anchorCtr="0" compatLnSpc="1"/>
          <a:lstStyle/>
          <a:p>
            <a:pPr marL="0" marR="0" indent="0" algn="l" defTabSz="914400" rtl="0" eaLnBrk="1" fontAlgn="base" latinLnBrk="0" hangingPunct="1">
              <a:lnSpc>
                <a:spcPct val="100000"/>
              </a:lnSpc>
              <a:spcBef>
                <a:spcPts val="600"/>
              </a:spcBef>
              <a:spcAft>
                <a:spcPts val="600"/>
              </a:spcAft>
              <a:buClrTx/>
              <a:buSzTx/>
              <a:buFontTx/>
              <a:buNone/>
            </a:pPr>
            <a:r>
              <a:rPr kumimoji="0" lang="en-US" altLang="zh-TW" sz="1000" b="1"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rPr>
              <a:t>【</a:t>
            </a:r>
            <a:r>
              <a:rPr kumimoji="0" lang="ja-JP" altLang="en-US" sz="1000" b="1"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rPr>
              <a:t>凡例</a:t>
            </a:r>
            <a:r>
              <a:rPr kumimoji="0" lang="en-US" altLang="zh-TW" sz="1000" b="1"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rPr>
              <a:t>】</a:t>
            </a:r>
          </a:p>
          <a:p>
            <a:pPr marL="0" marR="0" indent="0" algn="l" defTabSz="914400" rtl="0" eaLnBrk="1" fontAlgn="base" latinLnBrk="0" hangingPunct="1">
              <a:lnSpc>
                <a:spcPct val="100000"/>
              </a:lnSpc>
              <a:spcBef>
                <a:spcPts val="600"/>
              </a:spcBef>
              <a:spcAft>
                <a:spcPts val="600"/>
              </a:spcAft>
              <a:buClrTx/>
              <a:buSzTx/>
              <a:buFontTx/>
              <a:buNone/>
            </a:pPr>
            <a:r>
              <a:rPr kumimoji="0" lang="zh-TW" altLang="en-US" sz="1000" b="1"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rPr>
              <a:t>角丸四角形：</a:t>
            </a:r>
            <a:r>
              <a:rPr kumimoji="0" lang="ja-JP" altLang="en-US" sz="1000" b="1"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rPr>
              <a:t>機関</a:t>
            </a:r>
            <a:r>
              <a:rPr kumimoji="0" lang="zh-TW" altLang="en-US" sz="1000" b="1"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rPr>
              <a:t>等</a:t>
            </a:r>
          </a:p>
          <a:p>
            <a:pPr marL="0" marR="0" indent="0" algn="l" defTabSz="914400" rtl="0" eaLnBrk="1" fontAlgn="base" latinLnBrk="0" hangingPunct="1">
              <a:lnSpc>
                <a:spcPct val="100000"/>
              </a:lnSpc>
              <a:spcBef>
                <a:spcPts val="600"/>
              </a:spcBef>
              <a:spcAft>
                <a:spcPts val="600"/>
              </a:spcAft>
              <a:buClrTx/>
              <a:buSzTx/>
              <a:buFontTx/>
              <a:buNone/>
            </a:pPr>
            <a:r>
              <a:rPr kumimoji="0" lang="zh-TW" altLang="en-US" sz="1000" b="1"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rPr>
              <a:t>長方形：</a:t>
            </a:r>
            <a:r>
              <a:rPr lang="ja-JP" altLang="en-US" b="1" i="1" dirty="0">
                <a:solidFill>
                  <a:srgbClr val="FF0000"/>
                </a:solidFill>
              </a:rPr>
              <a:t>事務局</a:t>
            </a:r>
            <a:endParaRPr kumimoji="0" lang="en-US" altLang="zh-TW" sz="1000" b="1"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endParaRPr>
          </a:p>
          <a:p>
            <a:pPr marL="0" marR="0" indent="0" algn="l" defTabSz="914400" rtl="0" eaLnBrk="1" fontAlgn="base" latinLnBrk="0" hangingPunct="1">
              <a:lnSpc>
                <a:spcPct val="100000"/>
              </a:lnSpc>
              <a:spcBef>
                <a:spcPts val="600"/>
              </a:spcBef>
              <a:spcAft>
                <a:spcPts val="600"/>
              </a:spcAft>
              <a:buClrTx/>
              <a:buSzTx/>
              <a:buFontTx/>
              <a:buNone/>
            </a:pPr>
            <a:r>
              <a:rPr kumimoji="0" lang="zh-TW" altLang="en-US" sz="1000" b="1"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rPr>
              <a:t>矢印：</a:t>
            </a:r>
            <a:r>
              <a:rPr kumimoji="0" lang="ja-JP" altLang="en-US" sz="1000" b="1"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rPr>
              <a:t>試料・情報等のやりとり</a:t>
            </a:r>
            <a:endParaRPr kumimoji="0" lang="zh-TW" altLang="en-US" sz="1000" b="1"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endParaRPr>
          </a:p>
        </p:txBody>
      </p:sp>
      <p:cxnSp>
        <p:nvCxnSpPr>
          <p:cNvPr id="8" name="直線矢印コネクタ 7">
            <a:extLst>
              <a:ext uri="{FF2B5EF4-FFF2-40B4-BE49-F238E27FC236}">
                <a16:creationId xmlns:a16="http://schemas.microsoft.com/office/drawing/2014/main" id="{57BF650D-C37E-9C0A-61DD-E7066CE03DED}"/>
              </a:ext>
            </a:extLst>
          </p:cNvPr>
          <p:cNvCxnSpPr>
            <a:cxnSpLocks/>
          </p:cNvCxnSpPr>
          <p:nvPr/>
        </p:nvCxnSpPr>
        <p:spPr bwMode="auto">
          <a:xfrm>
            <a:off x="2032393" y="4509120"/>
            <a:ext cx="586398" cy="0"/>
          </a:xfrm>
          <a:prstGeom prst="straightConnector1">
            <a:avLst/>
          </a:prstGeom>
          <a:solidFill>
            <a:schemeClr val="bg1"/>
          </a:solidFill>
          <a:ln w="9525" cap="flat" cmpd="sng" algn="ctr">
            <a:solidFill>
              <a:schemeClr val="bg2"/>
            </a:solidFill>
            <a:prstDash val="solid"/>
            <a:round/>
            <a:headEnd type="none" w="med" len="med"/>
            <a:tailEnd type="triangle"/>
          </a:ln>
        </p:spPr>
      </p:cxnSp>
      <p:sp>
        <p:nvSpPr>
          <p:cNvPr id="10" name="テキスト ボックス 9">
            <a:extLst>
              <a:ext uri="{FF2B5EF4-FFF2-40B4-BE49-F238E27FC236}">
                <a16:creationId xmlns:a16="http://schemas.microsoft.com/office/drawing/2014/main" id="{2A951947-E15E-AAE1-F6CB-3118E1D5C9F0}"/>
              </a:ext>
            </a:extLst>
          </p:cNvPr>
          <p:cNvSpPr txBox="1"/>
          <p:nvPr/>
        </p:nvSpPr>
        <p:spPr>
          <a:xfrm>
            <a:off x="1881761" y="4523248"/>
            <a:ext cx="766189" cy="246221"/>
          </a:xfrm>
          <a:prstGeom prst="rect">
            <a:avLst/>
          </a:prstGeom>
          <a:noFill/>
        </p:spPr>
        <p:txBody>
          <a:bodyPr wrap="square">
            <a:spAutoFit/>
          </a:bodyPr>
          <a:lstStyle/>
          <a:p>
            <a:r>
              <a:rPr lang="ja-JP" altLang="en-US" i="1" dirty="0">
                <a:solidFill>
                  <a:srgbClr val="FF0000"/>
                </a:solidFill>
              </a:rPr>
              <a:t>関係</a:t>
            </a:r>
          </a:p>
        </p:txBody>
      </p:sp>
      <p:sp>
        <p:nvSpPr>
          <p:cNvPr id="12" name="四角形: 角を丸くする 11">
            <a:extLst>
              <a:ext uri="{FF2B5EF4-FFF2-40B4-BE49-F238E27FC236}">
                <a16:creationId xmlns:a16="http://schemas.microsoft.com/office/drawing/2014/main" id="{620C57E6-7672-7AF8-8CD7-3940F0B44A05}"/>
              </a:ext>
            </a:extLst>
          </p:cNvPr>
          <p:cNvSpPr/>
          <p:nvPr/>
        </p:nvSpPr>
        <p:spPr bwMode="auto">
          <a:xfrm>
            <a:off x="1872885" y="3779820"/>
            <a:ext cx="766177" cy="197841"/>
          </a:xfrm>
          <a:prstGeom prst="roundRect">
            <a:avLst/>
          </a:prstGeom>
          <a:solidFill>
            <a:schemeClr val="bg1"/>
          </a:solidFill>
          <a:ln w="9525" cap="flat" cmpd="sng" algn="ctr">
            <a:solidFill>
              <a:schemeClr val="bg2"/>
            </a:solidFill>
            <a:prstDash val="solid"/>
            <a:round/>
            <a:headEnd type="none" w="med" len="med"/>
            <a:tailEnd type="none" w="med" len="med"/>
          </a:ln>
        </p:spPr>
        <p:txBody>
          <a:bodyPr vert="horz" wrap="none" lIns="91440" tIns="45720" rIns="91440" bIns="45720" numCol="1" rtlCol="0" anchor="ctr" anchorCtr="0" compatLnSpc="1"/>
          <a:lstStyle/>
          <a:p>
            <a:pPr marL="0" marR="0" indent="0" algn="l" defTabSz="914400" rtl="0" eaLnBrk="1" fontAlgn="base" latinLnBrk="0" hangingPunct="1">
              <a:lnSpc>
                <a:spcPct val="100000"/>
              </a:lnSpc>
              <a:spcBef>
                <a:spcPct val="0"/>
              </a:spcBef>
              <a:spcAft>
                <a:spcPct val="0"/>
              </a:spcAft>
              <a:buClrTx/>
              <a:buSzTx/>
              <a:buFontTx/>
              <a:buNone/>
            </a:pPr>
            <a:endParaRPr kumimoji="0" lang="ja-JP" altLang="en-US" sz="10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endParaRPr>
          </a:p>
        </p:txBody>
      </p:sp>
      <p:sp>
        <p:nvSpPr>
          <p:cNvPr id="15" name="正方形/長方形 14">
            <a:extLst>
              <a:ext uri="{FF2B5EF4-FFF2-40B4-BE49-F238E27FC236}">
                <a16:creationId xmlns:a16="http://schemas.microsoft.com/office/drawing/2014/main" id="{D760C098-CC2C-0BD6-0F91-D1C2618ADEDB}"/>
              </a:ext>
            </a:extLst>
          </p:cNvPr>
          <p:cNvSpPr/>
          <p:nvPr/>
        </p:nvSpPr>
        <p:spPr bwMode="auto">
          <a:xfrm>
            <a:off x="1881773" y="4081595"/>
            <a:ext cx="766177" cy="191548"/>
          </a:xfrm>
          <a:prstGeom prst="rect">
            <a:avLst/>
          </a:prstGeom>
          <a:solidFill>
            <a:schemeClr val="bg1"/>
          </a:solidFill>
          <a:ln w="9525" cap="flat" cmpd="sng" algn="ctr">
            <a:solidFill>
              <a:schemeClr val="bg2"/>
            </a:solidFill>
            <a:prstDash val="solid"/>
            <a:round/>
            <a:headEnd type="none" w="med" len="med"/>
            <a:tailEnd type="none" w="med" len="med"/>
          </a:ln>
        </p:spPr>
        <p:txBody>
          <a:bodyPr vert="horz" wrap="none" lIns="91440" tIns="45720" rIns="91440" bIns="45720" numCol="1" rtlCol="0" anchor="ctr"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ja-JP" altLang="en-US" sz="10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5"/>
          <p:cNvSpPr>
            <a:spLocks noChangeArrowheads="1"/>
          </p:cNvSpPr>
          <p:nvPr/>
        </p:nvSpPr>
        <p:spPr bwMode="auto">
          <a:xfrm>
            <a:off x="90553" y="881926"/>
            <a:ext cx="9648825" cy="5544615"/>
          </a:xfrm>
          <a:prstGeom prst="rect">
            <a:avLst/>
          </a:prstGeom>
          <a:noFill/>
          <a:ln w="9525" algn="ctr">
            <a:solidFill>
              <a:schemeClr val="bg2"/>
            </a:solidFill>
            <a:miter lim="800000"/>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endParaRPr kumimoji="1" lang="ja-JP" altLang="en-US" sz="1400" dirty="0"/>
          </a:p>
        </p:txBody>
      </p:sp>
      <p:sp>
        <p:nvSpPr>
          <p:cNvPr id="3" name="Text Box 2"/>
          <p:cNvSpPr txBox="1">
            <a:spLocks noChangeArrowheads="1"/>
          </p:cNvSpPr>
          <p:nvPr/>
        </p:nvSpPr>
        <p:spPr bwMode="auto">
          <a:xfrm>
            <a:off x="99060" y="0"/>
            <a:ext cx="73014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１．</a:t>
            </a:r>
            <a:r>
              <a:rPr kumimoji="1" lang="ja-JP" altLang="en-US" sz="1800" dirty="0">
                <a:solidFill>
                  <a:srgbClr val="000099"/>
                </a:solidFill>
                <a:latin typeface="HGPｺﾞｼｯｸE" panose="020B0900000000000000" pitchFamily="50" charset="-128"/>
                <a:ea typeface="HGPｺﾞｼｯｸE" panose="020B0900000000000000" pitchFamily="50" charset="-128"/>
                <a:sym typeface="+mn-ea"/>
              </a:rPr>
              <a:t>共同体全体</a:t>
            </a:r>
            <a:r>
              <a:rPr kumimoji="1" lang="zh-CN" altLang="en-US" sz="1800" dirty="0">
                <a:solidFill>
                  <a:srgbClr val="000099"/>
                </a:solidFill>
                <a:latin typeface="HGPｺﾞｼｯｸE" panose="020B0900000000000000" pitchFamily="50" charset="-128"/>
                <a:ea typeface="HGPｺﾞｼｯｸE" panose="020B0900000000000000" pitchFamily="50" charset="-128"/>
              </a:rPr>
              <a:t>（</a:t>
            </a:r>
            <a:r>
              <a:rPr kumimoji="1" lang="ja-JP" altLang="en-US" sz="1800" dirty="0">
                <a:solidFill>
                  <a:srgbClr val="000099"/>
                </a:solidFill>
                <a:latin typeface="HGPｺﾞｼｯｸE" panose="020B0900000000000000" pitchFamily="50" charset="-128"/>
                <a:ea typeface="HGPｺﾞｼｯｸE" panose="020B0900000000000000" pitchFamily="50" charset="-128"/>
              </a:rPr>
              <a:t>５</a:t>
            </a:r>
            <a:r>
              <a:rPr kumimoji="1" lang="zh-CN" altLang="en-US" sz="1800" dirty="0">
                <a:solidFill>
                  <a:srgbClr val="000099"/>
                </a:solidFill>
                <a:latin typeface="HGPｺﾞｼｯｸE" panose="020B0900000000000000" pitchFamily="50" charset="-128"/>
                <a:ea typeface="HGPｺﾞｼｯｸE" panose="020B0900000000000000" pitchFamily="50" charset="-128"/>
              </a:rPr>
              <a:t>）</a:t>
            </a:r>
            <a:r>
              <a:rPr kumimoji="1" lang="ja-JP" altLang="en-US" sz="1800" dirty="0">
                <a:solidFill>
                  <a:srgbClr val="000099"/>
                </a:solidFill>
                <a:latin typeface="HGPｺﾞｼｯｸE" panose="020B0900000000000000" pitchFamily="50" charset="-128"/>
                <a:ea typeface="HGPｺﾞｼｯｸE" panose="020B0900000000000000" pitchFamily="50" charset="-128"/>
              </a:rPr>
              <a:t>課題間連携や利益相反の管理に関する配慮・工夫</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13" name="AutoShape 10"/>
          <p:cNvSpPr>
            <a:spLocks noChangeArrowheads="1"/>
          </p:cNvSpPr>
          <p:nvPr/>
        </p:nvSpPr>
        <p:spPr bwMode="auto">
          <a:xfrm>
            <a:off x="406400" y="1214754"/>
            <a:ext cx="8578254" cy="2784807"/>
          </a:xfrm>
          <a:prstGeom prst="roundRect">
            <a:avLst>
              <a:gd name="adj" fmla="val 16667"/>
            </a:avLst>
          </a:prstGeom>
          <a:solidFill>
            <a:srgbClr val="FFFF99"/>
          </a:solidFill>
          <a:ln w="19050">
            <a:solidFill>
              <a:schemeClr val="tx1"/>
            </a:solidFill>
            <a:rou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447675" indent="-18288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171450" indent="-171450" algn="l" eaLnBrk="1" hangingPunct="1">
              <a:spcBef>
                <a:spcPts val="600"/>
              </a:spcBef>
              <a:spcAft>
                <a:spcPts val="600"/>
              </a:spcAft>
              <a:buFont typeface="Wingdings" panose="05000000000000000000" pitchFamily="2" charset="2"/>
              <a:buChar char="ü"/>
            </a:pPr>
            <a:r>
              <a:rPr lang="ja-JP" altLang="en-US" sz="1100" dirty="0"/>
              <a:t>臨床データと製造方法や重要品質特性、適応対象等との間の関係性を分析して製品・技術の価値向上に資するための一体的な事業実施のための工夫を具体的に記載ください。</a:t>
            </a:r>
          </a:p>
          <a:p>
            <a:pPr marL="171450" indent="-171450" algn="l" eaLnBrk="1" hangingPunct="1">
              <a:spcBef>
                <a:spcPts val="600"/>
              </a:spcBef>
              <a:spcAft>
                <a:spcPts val="600"/>
              </a:spcAft>
              <a:buFont typeface="Wingdings" panose="05000000000000000000" pitchFamily="2" charset="2"/>
              <a:buChar char="ü"/>
            </a:pPr>
            <a:r>
              <a:rPr lang="ja-JP" altLang="en-US" sz="1100" dirty="0"/>
              <a:t>成果目標を実現するために適切な契約や、知財取り扱いに関する戦略的な方策について、検討・実施する工夫を示してください。</a:t>
            </a:r>
          </a:p>
          <a:p>
            <a:pPr marL="171450" indent="-171450" algn="l" eaLnBrk="1" hangingPunct="1">
              <a:spcBef>
                <a:spcPts val="600"/>
              </a:spcBef>
              <a:spcAft>
                <a:spcPts val="600"/>
              </a:spcAft>
              <a:buFont typeface="Wingdings" panose="05000000000000000000" pitchFamily="2" charset="2"/>
              <a:buChar char="ü"/>
            </a:pPr>
            <a:r>
              <a:rPr lang="ja-JP" altLang="en-US" sz="1100" dirty="0"/>
              <a:t>共同体参画者間での</a:t>
            </a:r>
            <a:r>
              <a:rPr lang="en-US" altLang="ja-JP" sz="1100" dirty="0"/>
              <a:t>COI</a:t>
            </a:r>
            <a:r>
              <a:rPr lang="ja-JP" altLang="en-US" sz="1100" dirty="0"/>
              <a:t>管理や透明性および客観性をどう担保するかについて記載ください。</a:t>
            </a:r>
            <a:endParaRPr lang="en-US" altLang="ja-JP" sz="1100" dirty="0"/>
          </a:p>
          <a:p>
            <a:pPr marL="171450" indent="-171450" algn="l" eaLnBrk="1" hangingPunct="1">
              <a:spcBef>
                <a:spcPts val="600"/>
              </a:spcBef>
              <a:spcAft>
                <a:spcPts val="600"/>
              </a:spcAft>
              <a:buFont typeface="Wingdings" panose="05000000000000000000" pitchFamily="2" charset="2"/>
              <a:buChar char="ü"/>
            </a:pPr>
            <a:r>
              <a:rPr lang="ja-JP" altLang="en-US" sz="1100" dirty="0"/>
              <a:t>人権の保護および法令等の遵守への対応として、今後共同体において、相手方の同意・協力を必要とする研究開発、個人情報の取り扱いの配慮を必要とする研究開発、安全保障貿易管理、生命倫理・安全対策に対する取組を必要とする研究開発など法令等に基づく手続きが必要な研究開発を行う見込みがある場合、どのような対策と措置を講じるのか記述してください。</a:t>
            </a:r>
            <a:br>
              <a:rPr lang="en-US" altLang="ja-JP" sz="1100" dirty="0"/>
            </a:br>
            <a:r>
              <a:rPr lang="ja-JP" altLang="en-US" sz="1100" dirty="0"/>
              <a:t>（例えば、個人情報を伴うアンケート調査・インタビュー調査、提供を受けた試料の使用、ヒト遺伝子解析研究、組換え</a:t>
            </a:r>
            <a:r>
              <a:rPr lang="en-US" altLang="ja-JP" sz="1100" dirty="0"/>
              <a:t>DNA</a:t>
            </a:r>
            <a:r>
              <a:rPr lang="ja-JP" altLang="en-US" sz="1100" dirty="0"/>
              <a:t>実験、動物実験など、研究機関内外の倫理委員会等における承認手続きが必要となる調査・研究開発・実験などが対象となります。）</a:t>
            </a:r>
            <a:br>
              <a:rPr lang="en-US" altLang="ja-JP" sz="1100" dirty="0"/>
            </a:br>
            <a:r>
              <a:rPr lang="ja-JP" altLang="en-US" sz="1100" dirty="0"/>
              <a:t>該当しない場合には、その旨記述してください。</a:t>
            </a:r>
          </a:p>
          <a:p>
            <a:pPr marL="171450" indent="-171450" algn="l" eaLnBrk="1" hangingPunct="1">
              <a:spcBef>
                <a:spcPts val="600"/>
              </a:spcBef>
              <a:spcAft>
                <a:spcPts val="600"/>
              </a:spcAft>
              <a:buFont typeface="Wingdings" panose="05000000000000000000" pitchFamily="2" charset="2"/>
              <a:buChar char="ü"/>
            </a:pPr>
            <a:endParaRPr lang="ja-JP" altLang="en-US" sz="1100" dirty="0"/>
          </a:p>
        </p:txBody>
      </p:sp>
      <p:sp>
        <p:nvSpPr>
          <p:cNvPr id="4" name="AutoShape 10">
            <a:extLst>
              <a:ext uri="{FF2B5EF4-FFF2-40B4-BE49-F238E27FC236}">
                <a16:creationId xmlns:a16="http://schemas.microsoft.com/office/drawing/2014/main" id="{2243E455-EF97-54AE-B257-99E60514DD68}"/>
              </a:ext>
            </a:extLst>
          </p:cNvPr>
          <p:cNvSpPr>
            <a:spLocks noChangeArrowheads="1"/>
          </p:cNvSpPr>
          <p:nvPr/>
        </p:nvSpPr>
        <p:spPr bwMode="auto">
          <a:xfrm>
            <a:off x="8648571" y="382612"/>
            <a:ext cx="1224136" cy="326854"/>
          </a:xfrm>
          <a:prstGeom prst="roundRect">
            <a:avLst>
              <a:gd name="adj" fmla="val 16667"/>
            </a:avLst>
          </a:prstGeom>
          <a:solidFill>
            <a:srgbClr val="FF7C80"/>
          </a:solidFill>
          <a:ln w="19050">
            <a:solidFill>
              <a:schemeClr val="tx1"/>
            </a:solidFill>
            <a:round/>
          </a:ln>
          <a:effectLst>
            <a:outerShdw dist="107763" dir="2700000" algn="ctr" rotWithShape="0">
              <a:schemeClr val="bg2">
                <a:alpha val="50000"/>
              </a:schemeClr>
            </a:outerShdw>
          </a:effectLst>
        </p:spPr>
        <p:txBody>
          <a:bodyPr lIns="91440" tIns="45720" rIns="91440" bIns="45720" anchor="ctr"/>
          <a:lstStyle>
            <a:lvl1pPr indent="85725"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447675" indent="-18288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indent="0" algn="l"/>
            <a:r>
              <a:rPr lang="ja-JP" altLang="en-US" sz="1100" dirty="0"/>
              <a:t>代表機関が記入</a:t>
            </a:r>
          </a:p>
        </p:txBody>
      </p:sp>
    </p:spTree>
    <p:extLst>
      <p:ext uri="{BB962C8B-B14F-4D97-AF65-F5344CB8AC3E}">
        <p14:creationId xmlns:p14="http://schemas.microsoft.com/office/powerpoint/2010/main" val="1008236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5"/>
          <p:cNvSpPr>
            <a:spLocks noChangeArrowheads="1"/>
          </p:cNvSpPr>
          <p:nvPr/>
        </p:nvSpPr>
        <p:spPr bwMode="auto">
          <a:xfrm>
            <a:off x="90553" y="881926"/>
            <a:ext cx="9648825" cy="5544615"/>
          </a:xfrm>
          <a:prstGeom prst="rect">
            <a:avLst/>
          </a:prstGeom>
          <a:noFill/>
          <a:ln w="9525" algn="ctr">
            <a:solidFill>
              <a:schemeClr val="bg2"/>
            </a:solidFill>
            <a:miter lim="800000"/>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endParaRPr kumimoji="1" lang="ja-JP" altLang="en-US" sz="1400" dirty="0"/>
          </a:p>
        </p:txBody>
      </p:sp>
      <p:sp>
        <p:nvSpPr>
          <p:cNvPr id="3" name="Text Box 2"/>
          <p:cNvSpPr txBox="1">
            <a:spLocks noChangeArrowheads="1"/>
          </p:cNvSpPr>
          <p:nvPr/>
        </p:nvSpPr>
        <p:spPr bwMode="auto">
          <a:xfrm>
            <a:off x="99060" y="0"/>
            <a:ext cx="686937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１．</a:t>
            </a:r>
            <a:r>
              <a:rPr kumimoji="1" lang="ja-JP" altLang="en-US" sz="1800" dirty="0">
                <a:solidFill>
                  <a:srgbClr val="000099"/>
                </a:solidFill>
                <a:latin typeface="HGPｺﾞｼｯｸE" panose="020B0900000000000000" pitchFamily="50" charset="-128"/>
                <a:ea typeface="HGPｺﾞｼｯｸE" panose="020B0900000000000000" pitchFamily="50" charset="-128"/>
                <a:sym typeface="+mn-ea"/>
              </a:rPr>
              <a:t>共同体全体</a:t>
            </a:r>
            <a:r>
              <a:rPr kumimoji="1" lang="zh-CN" altLang="en-US" sz="1800" dirty="0">
                <a:solidFill>
                  <a:srgbClr val="000099"/>
                </a:solidFill>
                <a:latin typeface="HGPｺﾞｼｯｸE" panose="020B0900000000000000" pitchFamily="50" charset="-128"/>
                <a:ea typeface="HGPｺﾞｼｯｸE" panose="020B0900000000000000" pitchFamily="50" charset="-128"/>
              </a:rPr>
              <a:t>（</a:t>
            </a:r>
            <a:r>
              <a:rPr kumimoji="1" lang="ja-JP" altLang="en-US" sz="1800" dirty="0">
                <a:solidFill>
                  <a:srgbClr val="000099"/>
                </a:solidFill>
                <a:latin typeface="HGPｺﾞｼｯｸE" panose="020B0900000000000000" pitchFamily="50" charset="-128"/>
                <a:ea typeface="HGPｺﾞｼｯｸE" panose="020B0900000000000000" pitchFamily="50" charset="-128"/>
              </a:rPr>
              <a:t>６</a:t>
            </a:r>
            <a:r>
              <a:rPr kumimoji="1" lang="zh-CN" altLang="en-US" sz="1800" dirty="0">
                <a:solidFill>
                  <a:srgbClr val="000099"/>
                </a:solidFill>
                <a:latin typeface="HGPｺﾞｼｯｸE" panose="020B0900000000000000" pitchFamily="50" charset="-128"/>
                <a:ea typeface="HGPｺﾞｼｯｸE" panose="020B0900000000000000" pitchFamily="50" charset="-128"/>
              </a:rPr>
              <a:t>）</a:t>
            </a:r>
            <a:r>
              <a:rPr kumimoji="1" lang="ja-JP" altLang="en-US" sz="1800" dirty="0">
                <a:solidFill>
                  <a:srgbClr val="000099"/>
                </a:solidFill>
                <a:latin typeface="HGPｺﾞｼｯｸE" panose="020B0900000000000000" pitchFamily="50" charset="-128"/>
                <a:ea typeface="HGPｺﾞｼｯｸE" panose="020B0900000000000000" pitchFamily="50" charset="-128"/>
              </a:rPr>
              <a:t>製品・技術の検証に適した体制の確保状況</a:t>
            </a:r>
          </a:p>
          <a:p>
            <a:pPr algn="l"/>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4" name="AutoShape 10">
            <a:extLst>
              <a:ext uri="{FF2B5EF4-FFF2-40B4-BE49-F238E27FC236}">
                <a16:creationId xmlns:a16="http://schemas.microsoft.com/office/drawing/2014/main" id="{2243E455-EF97-54AE-B257-99E60514DD68}"/>
              </a:ext>
            </a:extLst>
          </p:cNvPr>
          <p:cNvSpPr>
            <a:spLocks noChangeArrowheads="1"/>
          </p:cNvSpPr>
          <p:nvPr/>
        </p:nvSpPr>
        <p:spPr bwMode="auto">
          <a:xfrm>
            <a:off x="8533571" y="382612"/>
            <a:ext cx="1224136" cy="326854"/>
          </a:xfrm>
          <a:prstGeom prst="roundRect">
            <a:avLst>
              <a:gd name="adj" fmla="val 16667"/>
            </a:avLst>
          </a:prstGeom>
          <a:solidFill>
            <a:srgbClr val="FF7C80"/>
          </a:solidFill>
          <a:ln w="19050">
            <a:solidFill>
              <a:schemeClr val="tx1"/>
            </a:solidFill>
            <a:round/>
          </a:ln>
          <a:effectLst>
            <a:outerShdw dist="107763" dir="2700000" algn="ctr" rotWithShape="0">
              <a:schemeClr val="bg2">
                <a:alpha val="50000"/>
              </a:schemeClr>
            </a:outerShdw>
          </a:effectLst>
        </p:spPr>
        <p:txBody>
          <a:bodyPr lIns="91440" tIns="45720" rIns="91440" bIns="45720" anchor="ctr"/>
          <a:lstStyle>
            <a:lvl1pPr indent="85725"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447675" indent="-18288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indent="0" algn="l"/>
            <a:r>
              <a:rPr lang="ja-JP" altLang="en-US" sz="1100" dirty="0"/>
              <a:t>代表機関が記入</a:t>
            </a:r>
          </a:p>
        </p:txBody>
      </p:sp>
      <p:sp>
        <p:nvSpPr>
          <p:cNvPr id="6" name="AutoShape 10">
            <a:extLst>
              <a:ext uri="{FF2B5EF4-FFF2-40B4-BE49-F238E27FC236}">
                <a16:creationId xmlns:a16="http://schemas.microsoft.com/office/drawing/2014/main" id="{E2972F7B-D620-242E-7AEE-EFDB35C39E82}"/>
              </a:ext>
            </a:extLst>
          </p:cNvPr>
          <p:cNvSpPr>
            <a:spLocks noChangeArrowheads="1"/>
          </p:cNvSpPr>
          <p:nvPr/>
        </p:nvSpPr>
        <p:spPr bwMode="auto">
          <a:xfrm>
            <a:off x="406400" y="1214754"/>
            <a:ext cx="6922070" cy="2142238"/>
          </a:xfrm>
          <a:prstGeom prst="roundRect">
            <a:avLst>
              <a:gd name="adj" fmla="val 16667"/>
            </a:avLst>
          </a:prstGeom>
          <a:solidFill>
            <a:srgbClr val="FFFF99"/>
          </a:solidFill>
          <a:ln w="19050">
            <a:solidFill>
              <a:schemeClr val="tx1"/>
            </a:solidFill>
            <a:rou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447675" indent="-18288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171450" indent="-171450" algn="l" eaLnBrk="1" hangingPunct="1">
              <a:spcBef>
                <a:spcPts val="600"/>
              </a:spcBef>
              <a:spcAft>
                <a:spcPts val="600"/>
              </a:spcAft>
              <a:buFont typeface="Wingdings" panose="05000000000000000000" pitchFamily="2" charset="2"/>
              <a:buChar char="ü"/>
            </a:pPr>
            <a:r>
              <a:rPr lang="ja-JP" altLang="en-US" sz="1100" dirty="0"/>
              <a:t>課題１の分担機関で行われた知見、臨床研究、診療行為の効果について、有効性や安全性、患者にとってのメリット、既存の治療法に対する優位性等の観点で、製品・技術の価値を向上させるための科学的かつ客観的に妥当性を検証する機関が共同体内に含まれていることを示してください。</a:t>
            </a:r>
            <a:endParaRPr lang="en-US" altLang="ja-JP" sz="1100" dirty="0"/>
          </a:p>
          <a:p>
            <a:pPr marL="171450" indent="-171450" algn="l" eaLnBrk="1" hangingPunct="1">
              <a:spcBef>
                <a:spcPts val="600"/>
              </a:spcBef>
              <a:spcAft>
                <a:spcPts val="600"/>
              </a:spcAft>
              <a:buFont typeface="Wingdings" panose="05000000000000000000" pitchFamily="2" charset="2"/>
              <a:buChar char="ü"/>
            </a:pPr>
            <a:r>
              <a:rPr lang="ja-JP" altLang="en-US" sz="1100" dirty="0"/>
              <a:t>当該機関が適していることを示す実績を明示してください。その際、特に当該機関に所属するキーパーソン（複数なら尚可）が十分な素養を有することを示す実績・業績を列挙してください。</a:t>
            </a:r>
            <a:endParaRPr lang="en-US" altLang="ja-JP" sz="1100" dirty="0"/>
          </a:p>
          <a:p>
            <a:pPr indent="0" algn="l" eaLnBrk="1" hangingPunct="1">
              <a:spcBef>
                <a:spcPts val="600"/>
              </a:spcBef>
              <a:spcAft>
                <a:spcPts val="600"/>
              </a:spcAft>
            </a:pPr>
            <a:r>
              <a:rPr lang="en-US" altLang="ja-JP" sz="1100" dirty="0"/>
              <a:t>※</a:t>
            </a:r>
            <a:r>
              <a:rPr lang="ja-JP" altLang="en-US" sz="1100" dirty="0"/>
              <a:t>課題</a:t>
            </a:r>
            <a:r>
              <a:rPr lang="en-US" altLang="ja-JP" sz="1100" dirty="0"/>
              <a:t>1</a:t>
            </a:r>
            <a:r>
              <a:rPr lang="ja-JP" altLang="en-US" sz="1100" dirty="0"/>
              <a:t>、課題</a:t>
            </a:r>
            <a:r>
              <a:rPr lang="en-US" altLang="ja-JP" sz="1100" dirty="0"/>
              <a:t>2</a:t>
            </a:r>
            <a:r>
              <a:rPr lang="ja-JP" altLang="en-US" sz="1100" dirty="0"/>
              <a:t>において扱う製品・技術の全てが、薬機法における再生医療等製品としての承認を受けることを目指す場合には、本項目は不要となりますので、その旨記述してください。</a:t>
            </a:r>
          </a:p>
        </p:txBody>
      </p:sp>
    </p:spTree>
    <p:extLst>
      <p:ext uri="{BB962C8B-B14F-4D97-AF65-F5344CB8AC3E}">
        <p14:creationId xmlns:p14="http://schemas.microsoft.com/office/powerpoint/2010/main" val="645011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99060" y="0"/>
            <a:ext cx="686937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２．代表機関</a:t>
            </a:r>
          </a:p>
          <a:p>
            <a:pPr algn="l"/>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4" name="AutoShape 10">
            <a:extLst>
              <a:ext uri="{FF2B5EF4-FFF2-40B4-BE49-F238E27FC236}">
                <a16:creationId xmlns:a16="http://schemas.microsoft.com/office/drawing/2014/main" id="{2243E455-EF97-54AE-B257-99E60514DD68}"/>
              </a:ext>
            </a:extLst>
          </p:cNvPr>
          <p:cNvSpPr>
            <a:spLocks noChangeArrowheads="1"/>
          </p:cNvSpPr>
          <p:nvPr/>
        </p:nvSpPr>
        <p:spPr bwMode="auto">
          <a:xfrm>
            <a:off x="8504820" y="325103"/>
            <a:ext cx="1224136" cy="326854"/>
          </a:xfrm>
          <a:prstGeom prst="roundRect">
            <a:avLst>
              <a:gd name="adj" fmla="val 16667"/>
            </a:avLst>
          </a:prstGeom>
          <a:solidFill>
            <a:srgbClr val="FF7C80"/>
          </a:solidFill>
          <a:ln w="19050">
            <a:solidFill>
              <a:schemeClr val="tx1"/>
            </a:solidFill>
            <a:round/>
          </a:ln>
          <a:effectLst>
            <a:outerShdw dist="107763" dir="2700000" algn="ctr" rotWithShape="0">
              <a:schemeClr val="bg2">
                <a:alpha val="50000"/>
              </a:schemeClr>
            </a:outerShdw>
          </a:effectLst>
        </p:spPr>
        <p:txBody>
          <a:bodyPr lIns="91440" tIns="45720" rIns="91440" bIns="45720" anchor="ctr"/>
          <a:lstStyle>
            <a:lvl1pPr indent="85725"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447675" indent="-18288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indent="0" algn="l"/>
            <a:r>
              <a:rPr lang="ja-JP" altLang="en-US" sz="1100" dirty="0"/>
              <a:t>代表機関が記入</a:t>
            </a:r>
          </a:p>
        </p:txBody>
      </p:sp>
      <p:sp>
        <p:nvSpPr>
          <p:cNvPr id="6" name="AutoShape 10">
            <a:extLst>
              <a:ext uri="{FF2B5EF4-FFF2-40B4-BE49-F238E27FC236}">
                <a16:creationId xmlns:a16="http://schemas.microsoft.com/office/drawing/2014/main" id="{E2972F7B-D620-242E-7AEE-EFDB35C39E82}"/>
              </a:ext>
            </a:extLst>
          </p:cNvPr>
          <p:cNvSpPr>
            <a:spLocks noChangeArrowheads="1"/>
          </p:cNvSpPr>
          <p:nvPr/>
        </p:nvSpPr>
        <p:spPr bwMode="auto">
          <a:xfrm>
            <a:off x="703734" y="1432267"/>
            <a:ext cx="8146206" cy="1998221"/>
          </a:xfrm>
          <a:prstGeom prst="roundRect">
            <a:avLst>
              <a:gd name="adj" fmla="val 16667"/>
            </a:avLst>
          </a:prstGeom>
          <a:solidFill>
            <a:srgbClr val="FFFF99"/>
          </a:solidFill>
          <a:ln w="19050">
            <a:solidFill>
              <a:schemeClr val="tx1"/>
            </a:solidFill>
            <a:rou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447675" indent="-18288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171450" indent="-171450" algn="l" eaLnBrk="1" hangingPunct="1">
              <a:spcBef>
                <a:spcPts val="600"/>
              </a:spcBef>
              <a:spcAft>
                <a:spcPts val="600"/>
              </a:spcAft>
              <a:buFont typeface="Wingdings" panose="05000000000000000000" pitchFamily="2" charset="2"/>
              <a:buChar char="ü"/>
            </a:pPr>
            <a:r>
              <a:rPr lang="ja-JP" altLang="en-US" sz="1100" dirty="0"/>
              <a:t>事業全体の運営管理、課題分担機関相互の調整、会計・経理の管理を組織的にどう行うかを示してください。</a:t>
            </a:r>
          </a:p>
          <a:p>
            <a:pPr marL="171450" indent="-171450" algn="l" eaLnBrk="1" hangingPunct="1">
              <a:spcBef>
                <a:spcPts val="600"/>
              </a:spcBef>
              <a:spcAft>
                <a:spcPts val="600"/>
              </a:spcAft>
              <a:buFont typeface="Wingdings" panose="05000000000000000000" pitchFamily="2" charset="2"/>
              <a:buChar char="ü"/>
            </a:pPr>
            <a:r>
              <a:rPr lang="ja-JP" altLang="en-US" sz="1100" dirty="0"/>
              <a:t>本事業で整備する環境において事業期間内あるいは事業期間終了後に扱う製品・技術について、 共同体内でどのように、製品・技術の優位性、安全性、有効性に関する適切な目利きを行うか、人員や体制を記載ください。</a:t>
            </a:r>
            <a:endParaRPr lang="en-US" altLang="ja-JP" sz="1100" dirty="0"/>
          </a:p>
          <a:p>
            <a:pPr marL="171450" indent="-171450" algn="l" eaLnBrk="1" hangingPunct="1">
              <a:spcBef>
                <a:spcPts val="600"/>
              </a:spcBef>
              <a:spcAft>
                <a:spcPts val="600"/>
              </a:spcAft>
              <a:buFont typeface="Wingdings" panose="05000000000000000000" pitchFamily="2" charset="2"/>
              <a:buChar char="ü"/>
            </a:pPr>
            <a:r>
              <a:rPr lang="ja-JP" altLang="en-US" sz="1100" dirty="0"/>
              <a:t>本事業終了後にも、新たな技術トレンドの変化に対応しながら継続的に再生・細胞医療・遺伝子治療の社会実装の推進に取り組んでいただくことが重要であるため、本事業終了後にどのように持続的に取組を継続するのかを記載ください。</a:t>
            </a:r>
            <a:endParaRPr lang="en-US" altLang="ja-JP" sz="1100" dirty="0"/>
          </a:p>
        </p:txBody>
      </p:sp>
      <p:sp>
        <p:nvSpPr>
          <p:cNvPr id="7" name="正方形/長方形 6">
            <a:extLst>
              <a:ext uri="{FF2B5EF4-FFF2-40B4-BE49-F238E27FC236}">
                <a16:creationId xmlns:a16="http://schemas.microsoft.com/office/drawing/2014/main" id="{2E0FCA18-938A-6C4D-36E4-DE1CE707522B}"/>
              </a:ext>
            </a:extLst>
          </p:cNvPr>
          <p:cNvSpPr/>
          <p:nvPr/>
        </p:nvSpPr>
        <p:spPr bwMode="auto">
          <a:xfrm>
            <a:off x="199678" y="908720"/>
            <a:ext cx="9339246" cy="5566668"/>
          </a:xfrm>
          <a:prstGeom prst="rect">
            <a:avLst/>
          </a:prstGeom>
          <a:noFill/>
          <a:ln w="9525" cap="flat" cmpd="sng" algn="ctr">
            <a:solidFill>
              <a:schemeClr val="bg2"/>
            </a:solidFill>
            <a:prstDash val="solid"/>
            <a:round/>
            <a:headEnd type="none" w="med" len="med"/>
            <a:tailEnd type="none" w="med" len="med"/>
          </a:ln>
        </p:spPr>
        <p:txBody>
          <a:bodyPr vert="horz" wrap="none" lIns="91440" tIns="45720" rIns="91440" bIns="45720" numCol="1" rtlCol="0" anchor="ctr"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ja-JP" altLang="en-US" sz="1000" b="0" i="0" u="none" strike="noStrike" cap="none" normalizeH="0" baseline="0">
              <a:ln>
                <a:noFill/>
              </a:ln>
              <a:solidFill>
                <a:schemeClr val="tx1"/>
              </a:solidFill>
              <a:effectLst/>
              <a:latin typeface="ＭＳ Ｐゴシック" panose="020B0600070205080204" pitchFamily="50" charset="-128"/>
              <a:ea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92B96AA1-CC0F-3A0B-B498-D4B97E8D8709}"/>
              </a:ext>
            </a:extLst>
          </p:cNvPr>
          <p:cNvSpPr txBox="1"/>
          <p:nvPr/>
        </p:nvSpPr>
        <p:spPr>
          <a:xfrm>
            <a:off x="199678" y="923657"/>
            <a:ext cx="7560558" cy="246221"/>
          </a:xfrm>
          <a:prstGeom prst="rect">
            <a:avLst/>
          </a:prstGeom>
          <a:noFill/>
        </p:spPr>
        <p:txBody>
          <a:bodyPr wrap="square">
            <a:spAutoFit/>
          </a:bodyPr>
          <a:lstStyle/>
          <a:p>
            <a:pPr algn="l"/>
            <a:r>
              <a:rPr lang="ja-JP" altLang="en-US" b="1" dirty="0"/>
              <a:t>〇事業全体の運営管理、課題分担機関相互の調整、会計・経理の管理について、組織的な取り組み・体制について記載してください</a:t>
            </a:r>
          </a:p>
        </p:txBody>
      </p:sp>
    </p:spTree>
    <p:extLst>
      <p:ext uri="{BB962C8B-B14F-4D97-AF65-F5344CB8AC3E}">
        <p14:creationId xmlns:p14="http://schemas.microsoft.com/office/powerpoint/2010/main" val="33592974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6">
            <a:extLst>
              <a:ext uri="{FF2B5EF4-FFF2-40B4-BE49-F238E27FC236}">
                <a16:creationId xmlns:a16="http://schemas.microsoft.com/office/drawing/2014/main" id="{9369177F-6A66-2F56-F409-C65EFFB9799A}"/>
              </a:ext>
            </a:extLst>
          </p:cNvPr>
          <p:cNvGraphicFramePr>
            <a:graphicFrameLocks noGrp="1"/>
          </p:cNvGraphicFramePr>
          <p:nvPr>
            <p:extLst>
              <p:ext uri="{D42A27DB-BD31-4B8C-83A1-F6EECF244321}">
                <p14:modId xmlns:p14="http://schemas.microsoft.com/office/powerpoint/2010/main" val="3277900752"/>
              </p:ext>
            </p:extLst>
          </p:nvPr>
        </p:nvGraphicFramePr>
        <p:xfrm>
          <a:off x="220133" y="1246558"/>
          <a:ext cx="9298335" cy="4702722"/>
        </p:xfrm>
        <a:graphic>
          <a:graphicData uri="http://schemas.openxmlformats.org/drawingml/2006/table">
            <a:tbl>
              <a:tblPr firstRow="1" bandRow="1">
                <a:tableStyleId>{5C22544A-7EE6-4342-B048-85BDC9FD1C3A}</a:tableStyleId>
              </a:tblPr>
              <a:tblGrid>
                <a:gridCol w="1863645">
                  <a:extLst>
                    <a:ext uri="{9D8B030D-6E8A-4147-A177-3AD203B41FA5}">
                      <a16:colId xmlns:a16="http://schemas.microsoft.com/office/drawing/2014/main" val="759661270"/>
                    </a:ext>
                  </a:extLst>
                </a:gridCol>
                <a:gridCol w="1472792">
                  <a:extLst>
                    <a:ext uri="{9D8B030D-6E8A-4147-A177-3AD203B41FA5}">
                      <a16:colId xmlns:a16="http://schemas.microsoft.com/office/drawing/2014/main" val="4158469975"/>
                    </a:ext>
                  </a:extLst>
                </a:gridCol>
                <a:gridCol w="5961898">
                  <a:extLst>
                    <a:ext uri="{9D8B030D-6E8A-4147-A177-3AD203B41FA5}">
                      <a16:colId xmlns:a16="http://schemas.microsoft.com/office/drawing/2014/main" val="2605447024"/>
                    </a:ext>
                  </a:extLst>
                </a:gridCol>
              </a:tblGrid>
              <a:tr h="229260">
                <a:tc gridSpan="2">
                  <a:txBody>
                    <a:bodyPr/>
                    <a:lstStyle/>
                    <a:p>
                      <a:r>
                        <a:rPr kumimoji="1" lang="ja-JP" altLang="en-US" sz="1050" dirty="0">
                          <a:solidFill>
                            <a:schemeClr val="accent4"/>
                          </a:solidFill>
                        </a:rPr>
                        <a:t>担当者名</a:t>
                      </a:r>
                    </a:p>
                  </a:txBody>
                  <a:tcPr/>
                </a:tc>
                <a:tc hMerge="1">
                  <a:txBody>
                    <a:bodyPr/>
                    <a:lstStyle/>
                    <a:p>
                      <a:endParaRPr kumimoji="1" lang="ja-JP" altLang="en-US"/>
                    </a:p>
                  </a:txBody>
                  <a:tcPr/>
                </a:tc>
                <a:tc>
                  <a:txBody>
                    <a:bodyPr/>
                    <a:lstStyle/>
                    <a:p>
                      <a:r>
                        <a:rPr lang="ja-JP" altLang="en-US" sz="1050" dirty="0">
                          <a:solidFill>
                            <a:schemeClr val="accent4"/>
                          </a:solidFill>
                        </a:rPr>
                        <a:t>本事業における役割・担当業務、略</a:t>
                      </a:r>
                      <a:r>
                        <a:rPr kumimoji="1" lang="ja-JP" altLang="en-US" sz="1050" dirty="0">
                          <a:solidFill>
                            <a:schemeClr val="accent4"/>
                          </a:solidFill>
                        </a:rPr>
                        <a:t>歴・</a:t>
                      </a:r>
                      <a:r>
                        <a:rPr lang="ja-JP" altLang="en-US" sz="1050" dirty="0">
                          <a:solidFill>
                            <a:schemeClr val="accent4"/>
                          </a:solidFill>
                        </a:rPr>
                        <a:t>保有スキル、</a:t>
                      </a:r>
                      <a:r>
                        <a:rPr kumimoji="1" lang="ja-JP" altLang="en-US" sz="1050" dirty="0">
                          <a:solidFill>
                            <a:schemeClr val="accent4"/>
                          </a:solidFill>
                        </a:rPr>
                        <a:t>実績等</a:t>
                      </a:r>
                    </a:p>
                  </a:txBody>
                  <a:tcPr/>
                </a:tc>
                <a:extLst>
                  <a:ext uri="{0D108BD9-81ED-4DB2-BD59-A6C34878D82A}">
                    <a16:rowId xmlns:a16="http://schemas.microsoft.com/office/drawing/2014/main" val="131403800"/>
                  </a:ext>
                </a:extLst>
              </a:tr>
              <a:tr h="1585018">
                <a:tc>
                  <a:txBody>
                    <a:bodyPr/>
                    <a:lstStyle/>
                    <a:p>
                      <a:r>
                        <a:rPr kumimoji="1" lang="ja-JP" altLang="en-US" sz="1050" dirty="0"/>
                        <a:t>統括責任者</a:t>
                      </a:r>
                    </a:p>
                    <a:p>
                      <a:pPr lvl="0">
                        <a:buNone/>
                      </a:pPr>
                      <a:r>
                        <a:rPr lang="ja-JP" altLang="en-US" sz="1050" i="1" dirty="0">
                          <a:solidFill>
                            <a:srgbClr val="FF0000"/>
                          </a:solidFill>
                        </a:rPr>
                        <a:t>氏名</a:t>
                      </a:r>
                    </a:p>
                  </a:txBody>
                  <a:tcPr/>
                </a:tc>
                <a:tc>
                  <a:txBody>
                    <a:bodyPr/>
                    <a:lstStyle/>
                    <a:p>
                      <a:r>
                        <a:rPr lang="ja-JP" altLang="en-US" sz="1050" i="1">
                          <a:solidFill>
                            <a:srgbClr val="FF0000"/>
                          </a:solidFill>
                        </a:rPr>
                        <a:t>所属・役職</a:t>
                      </a:r>
                      <a:endParaRPr kumimoji="1" lang="ja-JP" altLang="en-US" sz="1050" i="1" dirty="0">
                        <a:solidFill>
                          <a:srgbClr val="FF0000"/>
                        </a:solidFill>
                      </a:endParaRPr>
                    </a:p>
                  </a:txBody>
                  <a:tcPr/>
                </a:tc>
                <a:tc>
                  <a:txBody>
                    <a:bodyPr/>
                    <a:lstStyle/>
                    <a:p>
                      <a:r>
                        <a:rPr lang="ja-JP" altLang="en-US" sz="1050" i="1" dirty="0">
                          <a:solidFill>
                            <a:srgbClr val="FF0000"/>
                          </a:solidFill>
                        </a:rPr>
                        <a:t>役割：</a:t>
                      </a:r>
                      <a:endParaRPr lang="ja-JP" sz="1050" b="0" i="1" u="none" strike="noStrike" noProof="0" dirty="0">
                        <a:latin typeface="Arial"/>
                      </a:endParaRPr>
                    </a:p>
                    <a:p>
                      <a:pPr lvl="0">
                        <a:buNone/>
                      </a:pPr>
                      <a:r>
                        <a:rPr lang="ja-JP" altLang="en-US" sz="1050" i="1" dirty="0">
                          <a:solidFill>
                            <a:srgbClr val="FF0000"/>
                          </a:solidFill>
                        </a:rPr>
                        <a:t>略歴：</a:t>
                      </a:r>
                    </a:p>
                    <a:p>
                      <a:pPr lvl="0">
                        <a:buNone/>
                      </a:pPr>
                      <a:r>
                        <a:rPr lang="ja-JP" altLang="en-US" sz="1050" i="1" dirty="0">
                          <a:solidFill>
                            <a:srgbClr val="FF0000"/>
                          </a:solidFill>
                        </a:rPr>
                        <a:t>実績：</a:t>
                      </a:r>
                    </a:p>
                  </a:txBody>
                  <a:tcPr/>
                </a:tc>
                <a:extLst>
                  <a:ext uri="{0D108BD9-81ED-4DB2-BD59-A6C34878D82A}">
                    <a16:rowId xmlns:a16="http://schemas.microsoft.com/office/drawing/2014/main" val="1091053540"/>
                  </a:ext>
                </a:extLst>
              </a:tr>
              <a:tr h="716561">
                <a:tc>
                  <a:txBody>
                    <a:bodyPr/>
                    <a:lstStyle/>
                    <a:p>
                      <a:r>
                        <a:rPr kumimoji="1" lang="ja-JP" altLang="en-US" sz="1050" i="1">
                          <a:solidFill>
                            <a:srgbClr val="FF0000"/>
                          </a:solidFill>
                        </a:rPr>
                        <a:t>担当</a:t>
                      </a:r>
                      <a:r>
                        <a:rPr kumimoji="1" lang="en-US" altLang="ja-JP" sz="1050" i="1" dirty="0">
                          <a:solidFill>
                            <a:srgbClr val="FF0000"/>
                          </a:solidFill>
                        </a:rPr>
                        <a:t>1</a:t>
                      </a:r>
                      <a:r>
                        <a:rPr lang="en-US" altLang="ja-JP" sz="1050" i="1" dirty="0">
                          <a:solidFill>
                            <a:srgbClr val="FF0000"/>
                          </a:solidFill>
                        </a:rPr>
                        <a:t>氏名</a:t>
                      </a:r>
                      <a:endParaRPr kumimoji="1" lang="ja-JP" altLang="en-US" sz="1050" i="1" dirty="0">
                        <a:solidFill>
                          <a:srgbClr val="FF0000"/>
                        </a:solidFill>
                      </a:endParaRPr>
                    </a:p>
                  </a:txBody>
                  <a:tcPr/>
                </a:tc>
                <a:tc>
                  <a:txBody>
                    <a:bodyPr/>
                    <a:lstStyle/>
                    <a:p>
                      <a:pPr lvl="0">
                        <a:buNone/>
                      </a:pPr>
                      <a:r>
                        <a:rPr lang="ja-JP" sz="1050" b="0" i="1" u="none" strike="noStrike" noProof="0" dirty="0">
                          <a:solidFill>
                            <a:srgbClr val="FF0000"/>
                          </a:solidFill>
                          <a:latin typeface="Arial"/>
                        </a:rPr>
                        <a:t>所属</a:t>
                      </a:r>
                      <a:r>
                        <a:rPr lang="ja-JP" altLang="en-US" sz="1050" b="0" i="1" u="none" strike="noStrike" noProof="0" dirty="0">
                          <a:solidFill>
                            <a:srgbClr val="FF0000"/>
                          </a:solidFill>
                        </a:rPr>
                        <a:t>・役職</a:t>
                      </a:r>
                      <a:endParaRPr kumimoji="1" lang="en-US" altLang="ja-JP" i="1" dirty="0"/>
                    </a:p>
                  </a:txBody>
                  <a:tcPr/>
                </a:tc>
                <a:tc>
                  <a:txBody>
                    <a:bodyPr/>
                    <a:lstStyle/>
                    <a:p>
                      <a:r>
                        <a:rPr lang="ja-JP" altLang="en-US" sz="1050" i="1" dirty="0">
                          <a:solidFill>
                            <a:srgbClr val="FF0000"/>
                          </a:solidFill>
                        </a:rPr>
                        <a:t>担当業務：</a:t>
                      </a:r>
                      <a:endParaRPr lang="ja-JP" altLang="ja-JP" sz="1050" b="0" i="1" u="none" strike="noStrike" noProof="0" dirty="0">
                        <a:latin typeface="+mn-lt"/>
                      </a:endParaRPr>
                    </a:p>
                    <a:p>
                      <a:pPr lvl="0">
                        <a:buNone/>
                      </a:pPr>
                      <a:r>
                        <a:rPr lang="ja-JP" altLang="en-US" sz="1050" i="1" dirty="0">
                          <a:solidFill>
                            <a:srgbClr val="FF0000"/>
                          </a:solidFill>
                        </a:rPr>
                        <a:t>略歴：</a:t>
                      </a:r>
                    </a:p>
                    <a:p>
                      <a:pPr lvl="0">
                        <a:buNone/>
                      </a:pPr>
                      <a:r>
                        <a:rPr lang="ja-JP" altLang="en-US" sz="1050" i="1" dirty="0">
                          <a:solidFill>
                            <a:srgbClr val="FF0000"/>
                          </a:solidFill>
                        </a:rPr>
                        <a:t>実績：</a:t>
                      </a:r>
                    </a:p>
                  </a:txBody>
                  <a:tcPr/>
                </a:tc>
                <a:extLst>
                  <a:ext uri="{0D108BD9-81ED-4DB2-BD59-A6C34878D82A}">
                    <a16:rowId xmlns:a16="http://schemas.microsoft.com/office/drawing/2014/main" val="536224017"/>
                  </a:ext>
                </a:extLst>
              </a:tr>
              <a:tr h="716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i="1" dirty="0">
                          <a:solidFill>
                            <a:srgbClr val="FF0000"/>
                          </a:solidFill>
                        </a:rPr>
                        <a:t>担当</a:t>
                      </a:r>
                      <a:r>
                        <a:rPr kumimoji="1" lang="en-US" altLang="ja-JP" sz="1050" i="1" dirty="0">
                          <a:solidFill>
                            <a:srgbClr val="FF0000"/>
                          </a:solidFill>
                        </a:rPr>
                        <a:t>2</a:t>
                      </a:r>
                      <a:r>
                        <a:rPr lang="en-US" altLang="ja-JP" sz="1050" i="1" dirty="0">
                          <a:solidFill>
                            <a:srgbClr val="FF0000"/>
                          </a:solidFill>
                        </a:rPr>
                        <a:t>氏名</a:t>
                      </a:r>
                      <a:endParaRPr kumimoji="1" lang="ja-JP" altLang="en-US" sz="1050" i="1" dirty="0">
                        <a:solidFill>
                          <a:srgbClr val="FF0000"/>
                        </a:solidFill>
                      </a:endParaRPr>
                    </a:p>
                  </a:txBody>
                  <a:tcPr/>
                </a:tc>
                <a:tc>
                  <a:txBody>
                    <a:bodyPr/>
                    <a:lstStyle/>
                    <a:p>
                      <a:endParaRPr kumimoji="1" lang="ja-JP" altLang="en-US" sz="1050" dirty="0"/>
                    </a:p>
                  </a:txBody>
                  <a:tcPr/>
                </a:tc>
                <a:tc>
                  <a:txBody>
                    <a:bodyPr/>
                    <a:lstStyle/>
                    <a:p>
                      <a:endParaRPr kumimoji="1" lang="ja-JP" altLang="en-US" sz="1050" dirty="0"/>
                    </a:p>
                  </a:txBody>
                  <a:tcPr/>
                </a:tc>
                <a:extLst>
                  <a:ext uri="{0D108BD9-81ED-4DB2-BD59-A6C34878D82A}">
                    <a16:rowId xmlns:a16="http://schemas.microsoft.com/office/drawing/2014/main" val="1173894063"/>
                  </a:ext>
                </a:extLst>
              </a:tr>
              <a:tr h="716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i="1" dirty="0">
                          <a:solidFill>
                            <a:srgbClr val="FF0000"/>
                          </a:solidFill>
                        </a:rPr>
                        <a:t>担当</a:t>
                      </a:r>
                      <a:r>
                        <a:rPr kumimoji="1" lang="en-US" altLang="ja-JP" sz="1050" i="1" dirty="0">
                          <a:solidFill>
                            <a:srgbClr val="FF0000"/>
                          </a:solidFill>
                        </a:rPr>
                        <a:t>3</a:t>
                      </a:r>
                      <a:r>
                        <a:rPr kumimoji="1" lang="ja-JP" altLang="en-US" sz="1050" i="1" dirty="0">
                          <a:solidFill>
                            <a:srgbClr val="FF0000"/>
                          </a:solidFill>
                        </a:rPr>
                        <a:t>氏名</a:t>
                      </a:r>
                    </a:p>
                  </a:txBody>
                  <a:tcPr/>
                </a:tc>
                <a:tc>
                  <a:txBody>
                    <a:bodyPr/>
                    <a:lstStyle/>
                    <a:p>
                      <a:endParaRPr kumimoji="1" lang="ja-JP" altLang="en-US" sz="1050" dirty="0"/>
                    </a:p>
                  </a:txBody>
                  <a:tcPr/>
                </a:tc>
                <a:tc>
                  <a:txBody>
                    <a:bodyPr/>
                    <a:lstStyle/>
                    <a:p>
                      <a:endParaRPr kumimoji="1" lang="ja-JP" altLang="en-US" sz="1050" dirty="0"/>
                    </a:p>
                  </a:txBody>
                  <a:tcPr/>
                </a:tc>
                <a:extLst>
                  <a:ext uri="{0D108BD9-81ED-4DB2-BD59-A6C34878D82A}">
                    <a16:rowId xmlns:a16="http://schemas.microsoft.com/office/drawing/2014/main" val="900900069"/>
                  </a:ext>
                </a:extLst>
              </a:tr>
              <a:tr h="716561">
                <a:tc>
                  <a:txBody>
                    <a:bodyPr/>
                    <a:lstStyle/>
                    <a:p>
                      <a:r>
                        <a:rPr kumimoji="1" lang="ja-JP" altLang="en-US" sz="1050" dirty="0">
                          <a:solidFill>
                            <a:srgbClr val="FF0000"/>
                          </a:solidFill>
                        </a:rPr>
                        <a:t>・・・</a:t>
                      </a:r>
                    </a:p>
                  </a:txBody>
                  <a:tcPr/>
                </a:tc>
                <a:tc>
                  <a:txBody>
                    <a:bodyPr/>
                    <a:lstStyle/>
                    <a:p>
                      <a:endParaRPr kumimoji="1" lang="ja-JP" altLang="en-US" sz="1050" dirty="0"/>
                    </a:p>
                  </a:txBody>
                  <a:tcPr/>
                </a:tc>
                <a:tc>
                  <a:txBody>
                    <a:bodyPr/>
                    <a:lstStyle/>
                    <a:p>
                      <a:endParaRPr kumimoji="1" lang="ja-JP" altLang="en-US" sz="1050" dirty="0"/>
                    </a:p>
                  </a:txBody>
                  <a:tcPr/>
                </a:tc>
                <a:extLst>
                  <a:ext uri="{0D108BD9-81ED-4DB2-BD59-A6C34878D82A}">
                    <a16:rowId xmlns:a16="http://schemas.microsoft.com/office/drawing/2014/main" val="2832973922"/>
                  </a:ext>
                </a:extLst>
              </a:tr>
            </a:tbl>
          </a:graphicData>
        </a:graphic>
      </p:graphicFrame>
      <p:sp>
        <p:nvSpPr>
          <p:cNvPr id="3" name="Text Box 2"/>
          <p:cNvSpPr txBox="1">
            <a:spLocks noChangeArrowheads="1"/>
          </p:cNvSpPr>
          <p:nvPr/>
        </p:nvSpPr>
        <p:spPr bwMode="auto">
          <a:xfrm>
            <a:off x="99060" y="0"/>
            <a:ext cx="686937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２．代表機関</a:t>
            </a:r>
          </a:p>
          <a:p>
            <a:pPr algn="l"/>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4" name="AutoShape 10">
            <a:extLst>
              <a:ext uri="{FF2B5EF4-FFF2-40B4-BE49-F238E27FC236}">
                <a16:creationId xmlns:a16="http://schemas.microsoft.com/office/drawing/2014/main" id="{2243E455-EF97-54AE-B257-99E60514DD68}"/>
              </a:ext>
            </a:extLst>
          </p:cNvPr>
          <p:cNvSpPr>
            <a:spLocks noChangeArrowheads="1"/>
          </p:cNvSpPr>
          <p:nvPr/>
        </p:nvSpPr>
        <p:spPr bwMode="auto">
          <a:xfrm>
            <a:off x="8648571" y="382612"/>
            <a:ext cx="1224136" cy="326854"/>
          </a:xfrm>
          <a:prstGeom prst="roundRect">
            <a:avLst>
              <a:gd name="adj" fmla="val 16667"/>
            </a:avLst>
          </a:prstGeom>
          <a:solidFill>
            <a:srgbClr val="FF7C80"/>
          </a:solidFill>
          <a:ln w="19050">
            <a:solidFill>
              <a:schemeClr val="tx1"/>
            </a:solidFill>
            <a:round/>
          </a:ln>
          <a:effectLst>
            <a:outerShdw dist="107763" dir="2700000" algn="ctr" rotWithShape="0">
              <a:schemeClr val="bg2">
                <a:alpha val="50000"/>
              </a:schemeClr>
            </a:outerShdw>
          </a:effectLst>
        </p:spPr>
        <p:txBody>
          <a:bodyPr lIns="91440" tIns="45720" rIns="91440" bIns="45720" anchor="ctr"/>
          <a:lstStyle>
            <a:lvl1pPr indent="85725"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447675" indent="-18288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indent="0" algn="l"/>
            <a:r>
              <a:rPr lang="ja-JP" altLang="en-US" sz="1100" dirty="0"/>
              <a:t>代表機関が記入</a:t>
            </a:r>
          </a:p>
        </p:txBody>
      </p:sp>
      <p:sp>
        <p:nvSpPr>
          <p:cNvPr id="5" name="AutoShape 10">
            <a:extLst>
              <a:ext uri="{FF2B5EF4-FFF2-40B4-BE49-F238E27FC236}">
                <a16:creationId xmlns:a16="http://schemas.microsoft.com/office/drawing/2014/main" id="{87688EE7-052A-7866-992F-48C6726B0514}"/>
              </a:ext>
            </a:extLst>
          </p:cNvPr>
          <p:cNvSpPr>
            <a:spLocks noChangeArrowheads="1"/>
          </p:cNvSpPr>
          <p:nvPr/>
        </p:nvSpPr>
        <p:spPr bwMode="auto">
          <a:xfrm>
            <a:off x="1126482" y="4653136"/>
            <a:ext cx="8578254" cy="1843999"/>
          </a:xfrm>
          <a:prstGeom prst="roundRect">
            <a:avLst>
              <a:gd name="adj" fmla="val 16667"/>
            </a:avLst>
          </a:prstGeom>
          <a:solidFill>
            <a:srgbClr val="FFFF99"/>
          </a:solidFill>
          <a:ln w="19050">
            <a:solidFill>
              <a:schemeClr val="tx1"/>
            </a:solidFill>
            <a:round/>
          </a:ln>
          <a:effectLst>
            <a:outerShdw dist="107763" dir="2700000" algn="ctr" rotWithShape="0">
              <a:schemeClr val="bg2">
                <a:alpha val="50000"/>
              </a:schemeClr>
            </a:outerShdw>
          </a:effectLst>
        </p:spPr>
        <p:txBody>
          <a:bodyPr lIns="91440" tIns="45720" rIns="91440" bIns="45720" anchor="ctr"/>
          <a:lstStyle>
            <a:lvl1pPr indent="85725"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447675" indent="-18288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171450" indent="-171450" algn="l" eaLnBrk="1" hangingPunct="1">
              <a:spcBef>
                <a:spcPts val="600"/>
              </a:spcBef>
              <a:spcAft>
                <a:spcPts val="600"/>
              </a:spcAft>
              <a:buFont typeface="Wingdings" panose="05000000000000000000" pitchFamily="2" charset="2"/>
              <a:buChar char="ü"/>
            </a:pPr>
            <a:r>
              <a:rPr lang="ja-JP" altLang="en-US" sz="1100" dirty="0">
                <a:latin typeface="ＭＳ Ｐゴシック"/>
                <a:ea typeface="ＭＳ Ｐゴシック"/>
              </a:rPr>
              <a:t>責任者（統括責任者あるいは課題分担責任者）、主な担当者について、本事業に関連する役割・担当業務、略歴・保有スキル、実績等を表の形式で記載してください。</a:t>
            </a:r>
            <a:endParaRPr lang="en-US" altLang="ja-JP" sz="1100" dirty="0">
              <a:latin typeface="ＭＳ Ｐゴシック"/>
              <a:ea typeface="ＭＳ Ｐゴシック"/>
            </a:endParaRPr>
          </a:p>
          <a:p>
            <a:pPr marL="171450" indent="-171450" algn="l">
              <a:spcBef>
                <a:spcPts val="600"/>
              </a:spcBef>
              <a:spcAft>
                <a:spcPts val="600"/>
              </a:spcAft>
              <a:buFont typeface="Wingdings" panose="05000000000000000000" pitchFamily="2" charset="2"/>
              <a:buChar char="ü"/>
            </a:pPr>
            <a:r>
              <a:rPr lang="ja-JP" altLang="en-US" sz="1100" dirty="0">
                <a:latin typeface="ＭＳ Ｐゴシック"/>
                <a:ea typeface="ＭＳ Ｐゴシック"/>
              </a:rPr>
              <a:t>論文・著書・知的財産がある場合にはリスト化し、別添資料としてリストを添付してください。</a:t>
            </a:r>
            <a:endParaRPr lang="en-US" altLang="ja-JP" sz="1100" dirty="0">
              <a:latin typeface="ＭＳ Ｐゴシック"/>
              <a:ea typeface="ＭＳ Ｐゴシック"/>
            </a:endParaRPr>
          </a:p>
          <a:p>
            <a:pPr marL="171450" indent="-171450" algn="l">
              <a:spcBef>
                <a:spcPts val="600"/>
              </a:spcBef>
              <a:spcAft>
                <a:spcPts val="600"/>
              </a:spcAft>
              <a:buFont typeface="Wingdings" panose="05000000000000000000" pitchFamily="2" charset="2"/>
              <a:buChar char="ü"/>
            </a:pPr>
            <a:r>
              <a:rPr lang="ja-JP" altLang="en-US" sz="1100" dirty="0">
                <a:latin typeface="ＭＳ Ｐゴシック"/>
                <a:ea typeface="ＭＳ Ｐゴシック"/>
              </a:rPr>
              <a:t>1機関で複数頁にわたっても結構です。</a:t>
            </a:r>
          </a:p>
          <a:p>
            <a:pPr indent="0" algn="l" eaLnBrk="1" hangingPunct="1">
              <a:spcBef>
                <a:spcPts val="600"/>
              </a:spcBef>
              <a:spcAft>
                <a:spcPts val="600"/>
              </a:spcAft>
            </a:pPr>
            <a:r>
              <a:rPr lang="en-US" altLang="ja-JP" sz="1100" dirty="0"/>
              <a:t>※</a:t>
            </a:r>
            <a:r>
              <a:rPr lang="ja-JP" altLang="en-US" sz="1100" dirty="0"/>
              <a:t>課題分担機関が複数ある場合には、ページをコピーし、１機関ごとに１頁分記載してください。</a:t>
            </a:r>
          </a:p>
        </p:txBody>
      </p:sp>
      <p:sp>
        <p:nvSpPr>
          <p:cNvPr id="6" name="テキスト ボックス 5">
            <a:extLst>
              <a:ext uri="{FF2B5EF4-FFF2-40B4-BE49-F238E27FC236}">
                <a16:creationId xmlns:a16="http://schemas.microsoft.com/office/drawing/2014/main" id="{725AFC28-955F-8460-45AD-C7A70DBDDE0C}"/>
              </a:ext>
            </a:extLst>
          </p:cNvPr>
          <p:cNvSpPr txBox="1"/>
          <p:nvPr/>
        </p:nvSpPr>
        <p:spPr>
          <a:xfrm>
            <a:off x="220133" y="842350"/>
            <a:ext cx="4732073" cy="307777"/>
          </a:xfrm>
          <a:prstGeom prst="rect">
            <a:avLst/>
          </a:prstGeom>
          <a:noFill/>
        </p:spPr>
        <p:txBody>
          <a:bodyPr wrap="square" rtlCol="0">
            <a:spAutoFit/>
          </a:bodyPr>
          <a:lstStyle/>
          <a:p>
            <a:pPr algn="l"/>
            <a:r>
              <a:rPr kumimoji="1" lang="ja-JP" altLang="en-US" sz="1400" b="1" dirty="0"/>
              <a:t>代表機関名：</a:t>
            </a:r>
          </a:p>
        </p:txBody>
      </p:sp>
    </p:spTree>
    <p:extLst>
      <p:ext uri="{BB962C8B-B14F-4D97-AF65-F5344CB8AC3E}">
        <p14:creationId xmlns:p14="http://schemas.microsoft.com/office/powerpoint/2010/main" val="899445544"/>
      </p:ext>
    </p:extLst>
  </p:cSld>
  <p:clrMapOvr>
    <a:masterClrMapping/>
  </p:clrMapOvr>
</p:sld>
</file>

<file path=ppt/theme/theme1.xml><?xml version="1.0" encoding="utf-8"?>
<a:theme xmlns:a="http://schemas.openxmlformats.org/drawingml/2006/main" name="template1">
  <a:themeElements>
    <a:clrScheme name="templat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plate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bg2"/>
          </a:solidFill>
          <a:prstDash val="solid"/>
          <a:round/>
          <a:headEnd type="none" w="med" len="med"/>
          <a:tailEnd type="none" w="med" len="med"/>
        </a:ln>
      </a:spPr>
      <a:bodyPr vert="horz" wrap="none" lIns="91440" tIns="45720" rIns="91440" bIns="45720" numCol="1" anchor="ctr"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ja-JP" sz="1000" b="0" i="0" u="none" strike="noStrike" cap="none" normalizeH="0" baseline="0" smtClean="0">
            <a:ln>
              <a:noFill/>
            </a:ln>
            <a:solidFill>
              <a:schemeClr val="tx1"/>
            </a:solidFill>
            <a:effectLst/>
            <a:latin typeface="ＭＳ Ｐゴシック" panose="020B0600070205080204" pitchFamily="50" charset="-128"/>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bg2"/>
          </a:solidFill>
          <a:prstDash val="solid"/>
          <a:round/>
          <a:headEnd type="none" w="med" len="med"/>
          <a:tailEnd type="none" w="med" len="med"/>
        </a:ln>
      </a:spPr>
      <a:bodyPr vert="horz" wrap="none" lIns="91440" tIns="45720" rIns="91440" bIns="45720" numCol="1" anchor="ctr"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ja-JP" sz="1000" b="0" i="0" u="none" strike="noStrike" cap="none" normalizeH="0" baseline="0" smtClean="0">
            <a:ln>
              <a:noFill/>
            </a:ln>
            <a:solidFill>
              <a:schemeClr val="tx1"/>
            </a:solidFill>
            <a:effectLst/>
            <a:latin typeface="ＭＳ Ｐゴシック" panose="020B0600070205080204" pitchFamily="50" charset="-128"/>
            <a:ea typeface="ＭＳ Ｐゴシック" panose="020B0600070205080204" pitchFamily="50" charset="-128"/>
          </a:defRPr>
        </a:defPPr>
      </a:lstStyle>
    </a:lnDef>
  </a:objectDefaults>
  <a:extraClrSchemeLst>
    <a:extraClrScheme>
      <a:clrScheme name="templat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4744</Words>
  <Application>Microsoft Office PowerPoint</Application>
  <PresentationFormat>Custom</PresentationFormat>
  <Paragraphs>333</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template1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451</cp:revision>
  <cp:lastPrinted>2411-12-30T00:00:00Z</cp:lastPrinted>
  <dcterms:created xsi:type="dcterms:W3CDTF">2006-08-31T19:51:00Z</dcterms:created>
  <dcterms:modified xsi:type="dcterms:W3CDTF">2023-03-02T07:33:37Z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1041-10.8.0.5727</vt:lpwstr>
  </property>
  <property fmtid="{D5CDD505-2E9C-101B-9397-08002B2CF9AE}" pid="3" name="ContentTypeId">
    <vt:lpwstr>0x0101008095C249E6C10A46B633298F750FE7C7</vt:lpwstr>
  </property>
</Properties>
</file>