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9"/>
  </p:notesMasterIdLst>
  <p:handoutMasterIdLst>
    <p:handoutMasterId r:id="rId20"/>
  </p:handoutMasterIdLst>
  <p:sldIdLst>
    <p:sldId id="362" r:id="rId5"/>
    <p:sldId id="416" r:id="rId6"/>
    <p:sldId id="421" r:id="rId7"/>
    <p:sldId id="398" r:id="rId8"/>
    <p:sldId id="419" r:id="rId9"/>
    <p:sldId id="407" r:id="rId10"/>
    <p:sldId id="423" r:id="rId11"/>
    <p:sldId id="422" r:id="rId12"/>
    <p:sldId id="412" r:id="rId13"/>
    <p:sldId id="424" r:id="rId14"/>
    <p:sldId id="388" r:id="rId15"/>
    <p:sldId id="386" r:id="rId16"/>
    <p:sldId id="420" r:id="rId17"/>
    <p:sldId id="410" r:id="rId18"/>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0000"/>
    <a:srgbClr val="FFFF99"/>
    <a:srgbClr val="000099"/>
    <a:srgbClr val="FF7C80"/>
    <a:srgbClr val="FFFFCC"/>
    <a:srgbClr val="0033CC"/>
    <a:srgbClr val="FFCC66"/>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91" autoAdjust="0"/>
    <p:restoredTop sz="93633" autoAdjust="0"/>
  </p:normalViewPr>
  <p:slideViewPr>
    <p:cSldViewPr>
      <p:cViewPr varScale="1">
        <p:scale>
          <a:sx n="106" d="100"/>
          <a:sy n="106" d="100"/>
        </p:scale>
        <p:origin x="2058" y="114"/>
      </p:cViewPr>
      <p:guideLst>
        <p:guide orient="horz" pos="2069"/>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58" y="67"/>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E86C3D95-AE66-4480-91C8-3FDEB08C89CC}" type="datetimeFigureOut">
              <a:rPr lang="ja-JP" altLang="en-US"/>
              <a:pPr>
                <a:defRPr/>
              </a:pPr>
              <a:t>2021/5/7</a:t>
            </a:fld>
            <a:endParaRPr lang="en-US" altLang="ja-JP" dirty="0"/>
          </a:p>
        </p:txBody>
      </p:sp>
      <p:sp>
        <p:nvSpPr>
          <p:cNvPr id="4915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5E515F5F-7A01-4E0C-881E-7471BC752760}" type="slidenum">
              <a:rPr lang="ja-JP" altLang="en-US"/>
              <a:pPr/>
              <a:t>‹#›</a:t>
            </a:fld>
            <a:endParaRPr lang="en-US" altLang="ja-JP"/>
          </a:p>
        </p:txBody>
      </p:sp>
    </p:spTree>
    <p:extLst>
      <p:ext uri="{BB962C8B-B14F-4D97-AF65-F5344CB8AC3E}">
        <p14:creationId xmlns:p14="http://schemas.microsoft.com/office/powerpoint/2010/main" val="248150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20484" name="Rectangle 4"/>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F3247970-987B-4266-A45C-22B13C5CBF38}" type="slidenum">
              <a:rPr lang="ja-JP" altLang="en-US"/>
              <a:pPr/>
              <a:t>‹#›</a:t>
            </a:fld>
            <a:endParaRPr lang="en-US" altLang="ja-JP"/>
          </a:p>
        </p:txBody>
      </p:sp>
    </p:spTree>
    <p:extLst>
      <p:ext uri="{BB962C8B-B14F-4D97-AF65-F5344CB8AC3E}">
        <p14:creationId xmlns:p14="http://schemas.microsoft.com/office/powerpoint/2010/main" val="2917576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D04494FC-1F49-42B8-A891-0C97866010DA}" type="slidenum">
              <a:rPr lang="ja-JP" altLang="en-US">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21507" name="Rectangle 2"/>
          <p:cNvSpPr>
            <a:spLocks noGrp="1" noRot="1" noChangeAspect="1" noChangeArrowheads="1" noTextEdit="1"/>
          </p:cNvSpPr>
          <p:nvPr>
            <p:ph type="sldImg"/>
          </p:nvPr>
        </p:nvSpPr>
        <p:spPr>
          <a:xfrm>
            <a:off x="708025" y="739775"/>
            <a:ext cx="5341938" cy="3698875"/>
          </a:xfrm>
        </p:spPr>
      </p:sp>
      <p:sp>
        <p:nvSpPr>
          <p:cNvPr id="21508" name="Rectangle 3"/>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dirty="0">
              <a:latin typeface="Arial" panose="020B0604020202020204" pitchFamily="34" charset="0"/>
            </a:endParaRPr>
          </a:p>
        </p:txBody>
      </p:sp>
    </p:spTree>
    <p:extLst>
      <p:ext uri="{BB962C8B-B14F-4D97-AF65-F5344CB8AC3E}">
        <p14:creationId xmlns:p14="http://schemas.microsoft.com/office/powerpoint/2010/main" val="2250158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D5FF737-CF4E-4A1E-AA8E-1F9247CDB23E}" type="slidenum">
              <a:rPr lang="ja-JP" altLang="en-US">
                <a:ea typeface="ＭＳ Ｐゴシック" panose="020B0600070205080204" pitchFamily="50" charset="-128"/>
              </a:rPr>
              <a:pPr algn="r" eaLnBrk="1" hangingPunct="1">
                <a:spcBef>
                  <a:spcPct val="0"/>
                </a:spcBef>
              </a:pPr>
              <a:t>10</a:t>
            </a:fld>
            <a:endParaRPr lang="en-US" altLang="ja-JP">
              <a:ea typeface="ＭＳ Ｐゴシック" panose="020B0600070205080204" pitchFamily="50" charset="-128"/>
            </a:endParaRPr>
          </a:p>
        </p:txBody>
      </p:sp>
      <p:sp>
        <p:nvSpPr>
          <p:cNvPr id="33795" name="Rectangle 2"/>
          <p:cNvSpPr>
            <a:spLocks noGrp="1" noRot="1" noChangeAspect="1" noChangeArrowheads="1" noTextEdit="1"/>
          </p:cNvSpPr>
          <p:nvPr>
            <p:ph type="sldImg"/>
          </p:nvPr>
        </p:nvSpPr>
        <p:spPr/>
      </p:sp>
      <p:sp>
        <p:nvSpPr>
          <p:cNvPr id="3379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172923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4469F044-EA95-4B34-B322-6671317ABE1E}" type="slidenum">
              <a:rPr lang="ja-JP" altLang="en-US">
                <a:ea typeface="ＭＳ Ｐゴシック" panose="020B0600070205080204" pitchFamily="50" charset="-128"/>
              </a:rPr>
              <a:pPr algn="r" eaLnBrk="1" hangingPunct="1">
                <a:spcBef>
                  <a:spcPct val="0"/>
                </a:spcBef>
              </a:pPr>
              <a:t>11</a:t>
            </a:fld>
            <a:endParaRPr lang="en-US" altLang="ja-JP">
              <a:ea typeface="ＭＳ Ｐゴシック" panose="020B0600070205080204" pitchFamily="50" charset="-128"/>
            </a:endParaRPr>
          </a:p>
        </p:txBody>
      </p:sp>
      <p:sp>
        <p:nvSpPr>
          <p:cNvPr id="35843" name="Rectangle 2"/>
          <p:cNvSpPr>
            <a:spLocks noGrp="1" noRot="1" noChangeAspect="1" noChangeArrowheads="1" noTextEdit="1"/>
          </p:cNvSpPr>
          <p:nvPr>
            <p:ph type="sldImg"/>
          </p:nvPr>
        </p:nvSpPr>
        <p:spPr/>
      </p:sp>
      <p:sp>
        <p:nvSpPr>
          <p:cNvPr id="3584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624732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0B47F3C-3BB5-4D50-8F8A-CA245F911C04}" type="slidenum">
              <a:rPr lang="ja-JP" altLang="en-US">
                <a:ea typeface="ＭＳ Ｐゴシック" panose="020B0600070205080204" pitchFamily="50" charset="-128"/>
              </a:rPr>
              <a:pPr algn="r" eaLnBrk="1" hangingPunct="1">
                <a:spcBef>
                  <a:spcPct val="0"/>
                </a:spcBef>
              </a:pPr>
              <a:t>12</a:t>
            </a:fld>
            <a:endParaRPr lang="en-US" altLang="ja-JP">
              <a:ea typeface="ＭＳ Ｐゴシック" panose="020B0600070205080204" pitchFamily="50" charset="-128"/>
            </a:endParaRPr>
          </a:p>
        </p:txBody>
      </p:sp>
      <p:sp>
        <p:nvSpPr>
          <p:cNvPr id="34819" name="Rectangle 2"/>
          <p:cNvSpPr>
            <a:spLocks noGrp="1" noRot="1" noChangeAspect="1" noChangeArrowheads="1" noTextEdit="1"/>
          </p:cNvSpPr>
          <p:nvPr>
            <p:ph type="sldImg"/>
          </p:nvPr>
        </p:nvSpPr>
        <p:spPr/>
      </p:sp>
      <p:sp>
        <p:nvSpPr>
          <p:cNvPr id="34820"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2389642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marL="0" marR="0" lvl="0" indent="0" algn="r" defTabSz="922338" rtl="0" eaLnBrk="1" fontAlgn="base" latinLnBrk="0" hangingPunct="1">
              <a:lnSpc>
                <a:spcPct val="100000"/>
              </a:lnSpc>
              <a:spcBef>
                <a:spcPct val="0"/>
              </a:spcBef>
              <a:spcAft>
                <a:spcPct val="0"/>
              </a:spcAft>
              <a:buClrTx/>
              <a:buSzTx/>
              <a:buFontTx/>
              <a:buNone/>
              <a:tabLst/>
              <a:defRPr/>
            </a:pPr>
            <a:fld id="{AD814A6B-67F7-4720-9673-9DA2CA5E5F37}" type="slidenum">
              <a:rPr kumimoji="0"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338" rtl="0" eaLnBrk="1" fontAlgn="base" latinLnBrk="0" hangingPunct="1">
                <a:lnSpc>
                  <a:spcPct val="100000"/>
                </a:lnSpc>
                <a:spcBef>
                  <a:spcPct val="0"/>
                </a:spcBef>
                <a:spcAft>
                  <a:spcPct val="0"/>
                </a:spcAft>
                <a:buClrTx/>
                <a:buSzTx/>
                <a:buFontTx/>
                <a:buNone/>
                <a:tabLst/>
                <a:defRPr/>
              </a:pPr>
              <a:t>13</a:t>
            </a:fld>
            <a:endParaRPr kumimoji="0"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803526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D814A6B-67F7-4720-9673-9DA2CA5E5F37}" type="slidenum">
              <a:rPr lang="ja-JP" altLang="en-US">
                <a:ea typeface="ＭＳ Ｐゴシック" panose="020B0600070205080204" pitchFamily="50" charset="-128"/>
              </a:rPr>
              <a:pPr algn="r" eaLnBrk="1" hangingPunct="1">
                <a:spcBef>
                  <a:spcPct val="0"/>
                </a:spcBef>
              </a:pPr>
              <a:t>14</a:t>
            </a:fld>
            <a:endParaRPr lang="en-US" altLang="ja-JP">
              <a:ea typeface="ＭＳ Ｐゴシック" panose="020B0600070205080204" pitchFamily="50" charset="-128"/>
            </a:endParaRPr>
          </a:p>
        </p:txBody>
      </p:sp>
      <p:sp>
        <p:nvSpPr>
          <p:cNvPr id="25603" name="Rectangle 2"/>
          <p:cNvSpPr>
            <a:spLocks noGrp="1" noRot="1" noChangeAspect="1" noChangeArrowheads="1" noTextEdit="1"/>
          </p:cNvSpPr>
          <p:nvPr>
            <p:ph type="sldImg"/>
          </p:nvPr>
        </p:nvSpPr>
        <p:spPr/>
      </p:sp>
      <p:sp>
        <p:nvSpPr>
          <p:cNvPr id="2560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099419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2</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13296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4215135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F69E9FED-4E31-479D-BB10-C3E843E33496}" type="slidenum">
              <a:rPr lang="ja-JP" altLang="en-US">
                <a:ea typeface="ＭＳ Ｐゴシック" panose="020B0600070205080204" pitchFamily="50" charset="-128"/>
              </a:rPr>
              <a:pPr algn="r" eaLnBrk="1" hangingPunct="1">
                <a:spcBef>
                  <a:spcPct val="0"/>
                </a:spcBef>
              </a:pPr>
              <a:t>4</a:t>
            </a:fld>
            <a:endParaRPr lang="en-US" altLang="ja-JP">
              <a:ea typeface="ＭＳ Ｐゴシック" panose="020B0600070205080204" pitchFamily="50" charset="-128"/>
            </a:endParaRPr>
          </a:p>
        </p:txBody>
      </p:sp>
      <p:sp>
        <p:nvSpPr>
          <p:cNvPr id="23555" name="Rectangle 2"/>
          <p:cNvSpPr>
            <a:spLocks noGrp="1" noRot="1" noChangeAspect="1" noChangeArrowheads="1" noTextEdit="1"/>
          </p:cNvSpPr>
          <p:nvPr>
            <p:ph type="sldImg"/>
          </p:nvPr>
        </p:nvSpPr>
        <p:spPr/>
      </p:sp>
      <p:sp>
        <p:nvSpPr>
          <p:cNvPr id="2355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88233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5</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691590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6</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930654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7</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2592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8</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802879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0D5FF737-CF4E-4A1E-AA8E-1F9247CDB23E}" type="slidenum">
              <a:rPr lang="ja-JP" altLang="en-US">
                <a:ea typeface="ＭＳ Ｐゴシック" panose="020B0600070205080204" pitchFamily="50" charset="-128"/>
              </a:rPr>
              <a:pPr algn="r" eaLnBrk="1" hangingPunct="1">
                <a:spcBef>
                  <a:spcPct val="0"/>
                </a:spcBef>
              </a:pPr>
              <a:t>9</a:t>
            </a:fld>
            <a:endParaRPr lang="en-US" altLang="ja-JP">
              <a:ea typeface="ＭＳ Ｐゴシック" panose="020B0600070205080204" pitchFamily="50" charset="-128"/>
            </a:endParaRPr>
          </a:p>
        </p:txBody>
      </p:sp>
      <p:sp>
        <p:nvSpPr>
          <p:cNvPr id="33795" name="Rectangle 2"/>
          <p:cNvSpPr>
            <a:spLocks noGrp="1" noRot="1" noChangeAspect="1" noChangeArrowheads="1" noTextEdit="1"/>
          </p:cNvSpPr>
          <p:nvPr>
            <p:ph type="sldImg"/>
          </p:nvPr>
        </p:nvSpPr>
        <p:spPr/>
      </p:sp>
      <p:sp>
        <p:nvSpPr>
          <p:cNvPr id="3379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904299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a:off x="775742" y="404664"/>
            <a:ext cx="8496944" cy="864096"/>
          </a:xfrm>
          <a:prstGeom prst="rect">
            <a:avLst/>
          </a:prstGeom>
          <a:solidFill>
            <a:schemeClr val="bg1">
              <a:lumMod val="95000"/>
              <a:alpha val="55000"/>
            </a:schemeClr>
          </a:solidFill>
          <a:ln>
            <a:noFill/>
          </a:ln>
        </p:spPr>
        <p:txBody>
          <a:bodyPr anchor="ctr"/>
          <a:lstStyle/>
          <a:p>
            <a:pPr eaLnBrk="0" hangingPunct="0">
              <a:defRPr/>
            </a:pPr>
            <a:r>
              <a:rPr lang="ja-JP" altLang="en-US" sz="1500" b="1" dirty="0">
                <a:solidFill>
                  <a:schemeClr val="tx2"/>
                </a:solidFill>
              </a:rPr>
              <a:t>令和３年度ヘルスケアサービス社会実装事業費補助金</a:t>
            </a:r>
            <a:endParaRPr lang="en-US" altLang="ja-JP" sz="1500" b="1" dirty="0">
              <a:solidFill>
                <a:schemeClr val="tx2"/>
              </a:solidFill>
            </a:endParaRPr>
          </a:p>
          <a:p>
            <a:pPr eaLnBrk="0" hangingPunct="0">
              <a:defRPr/>
            </a:pPr>
            <a:r>
              <a:rPr lang="ja-JP" altLang="en-US" sz="1500" b="1" dirty="0">
                <a:solidFill>
                  <a:schemeClr val="tx2"/>
                </a:solidFill>
              </a:rPr>
              <a:t>地域や職域の課題に応えるビジネスモデル確立に向けた実証事業</a:t>
            </a:r>
          </a:p>
          <a:p>
            <a:pPr eaLnBrk="0" hangingPunct="0">
              <a:defRPr/>
            </a:pPr>
            <a:r>
              <a:rPr lang="ja-JP" altLang="en-US" sz="2400" dirty="0">
                <a:solidFill>
                  <a:schemeClr val="tx2"/>
                </a:solidFill>
              </a:rPr>
              <a:t>提 案 書</a:t>
            </a:r>
          </a:p>
        </p:txBody>
      </p:sp>
      <p:sp>
        <p:nvSpPr>
          <p:cNvPr id="4"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9FA2AD36-3B13-4AEE-B3DF-E8245FD957D5}" type="slidenum">
              <a:rPr lang="ja-JP" altLang="en-US" sz="1400"/>
              <a:pPr eaLnBrk="1" hangingPunct="1">
                <a:spcBef>
                  <a:spcPct val="50000"/>
                </a:spcBef>
                <a:buFont typeface="Wingdings" panose="05000000000000000000" pitchFamily="2" charset="2"/>
                <a:buNone/>
              </a:pPr>
              <a:t>‹#›</a:t>
            </a:fld>
            <a:endParaRPr lang="en-US" altLang="ja-JP" sz="1400"/>
          </a:p>
        </p:txBody>
      </p:sp>
      <p:sp>
        <p:nvSpPr>
          <p:cNvPr id="2" name="Text Box 4"/>
          <p:cNvSpPr txBox="1">
            <a:spLocks noChangeArrowheads="1"/>
          </p:cNvSpPr>
          <p:nvPr userDrawn="1"/>
        </p:nvSpPr>
        <p:spPr bwMode="auto">
          <a:xfrm>
            <a:off x="9031491" y="76017"/>
            <a:ext cx="745717" cy="246221"/>
          </a:xfrm>
          <a:prstGeom prst="rect">
            <a:avLst/>
          </a:prstGeom>
          <a:solidFill>
            <a:schemeClr val="bg1"/>
          </a:solidFill>
          <a:ln w="28575">
            <a:solidFill>
              <a:srgbClr val="0000FF"/>
            </a:solidFill>
            <a:miter lim="800000"/>
            <a:headEnd/>
            <a:tailEnd/>
          </a:ln>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t>様式１－２</a:t>
            </a:r>
          </a:p>
        </p:txBody>
      </p:sp>
    </p:spTree>
    <p:extLst>
      <p:ext uri="{BB962C8B-B14F-4D97-AF65-F5344CB8AC3E}">
        <p14:creationId xmlns:p14="http://schemas.microsoft.com/office/powerpoint/2010/main" val="13776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0750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7628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685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78510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46404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830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008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85159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50925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4736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pPr eaLnBrk="1" hangingPunct="1">
                <a:spcBef>
                  <a:spcPct val="50000"/>
                </a:spcBef>
                <a:buFont typeface="Wingdings" panose="05000000000000000000" pitchFamily="2" charset="2"/>
                <a:buNone/>
              </a:pPr>
              <a:t>‹#›</a:t>
            </a:fld>
            <a:endParaRPr lang="en-US" altLang="ja-JP" sz="1400"/>
          </a:p>
        </p:txBody>
      </p:sp>
    </p:spTree>
  </p:cSld>
  <p:clrMap bg1="lt1" tx1="dk1" bg2="lt2" tx2="dk2" accent1="accent1" accent2="accent2" accent3="accent3" accent4="accent4" accent5="accent5" accent6="accent6" hlink="hlink" folHlink="folHlink"/>
  <p:sldLayoutIdLst>
    <p:sldLayoutId id="2147484271"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 id="214748427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75"/>
          <p:cNvGraphicFramePr>
            <a:graphicFrameLocks noGrp="1"/>
          </p:cNvGraphicFramePr>
          <p:nvPr>
            <p:extLst>
              <p:ext uri="{D42A27DB-BD31-4B8C-83A1-F6EECF244321}">
                <p14:modId xmlns:p14="http://schemas.microsoft.com/office/powerpoint/2010/main" val="1216042161"/>
              </p:ext>
            </p:extLst>
          </p:nvPr>
        </p:nvGraphicFramePr>
        <p:xfrm>
          <a:off x="271686" y="1358330"/>
          <a:ext cx="9361040" cy="5306828"/>
        </p:xfrm>
        <a:graphic>
          <a:graphicData uri="http://schemas.openxmlformats.org/drawingml/2006/table">
            <a:tbl>
              <a:tblPr>
                <a:tableStyleId>{616DA210-FB5B-4158-B5E0-FEB733F419BA}</a:tableStyleId>
              </a:tblPr>
              <a:tblGrid>
                <a:gridCol w="2755449">
                  <a:extLst>
                    <a:ext uri="{9D8B030D-6E8A-4147-A177-3AD203B41FA5}">
                      <a16:colId xmlns:a16="http://schemas.microsoft.com/office/drawing/2014/main" val="20000"/>
                    </a:ext>
                  </a:extLst>
                </a:gridCol>
                <a:gridCol w="1244531">
                  <a:extLst>
                    <a:ext uri="{9D8B030D-6E8A-4147-A177-3AD203B41FA5}">
                      <a16:colId xmlns:a16="http://schemas.microsoft.com/office/drawing/2014/main" val="20001"/>
                    </a:ext>
                  </a:extLst>
                </a:gridCol>
                <a:gridCol w="1818931">
                  <a:extLst>
                    <a:ext uri="{9D8B030D-6E8A-4147-A177-3AD203B41FA5}">
                      <a16:colId xmlns:a16="http://schemas.microsoft.com/office/drawing/2014/main" val="20002"/>
                    </a:ext>
                  </a:extLst>
                </a:gridCol>
                <a:gridCol w="2201864">
                  <a:extLst>
                    <a:ext uri="{9D8B030D-6E8A-4147-A177-3AD203B41FA5}">
                      <a16:colId xmlns:a16="http://schemas.microsoft.com/office/drawing/2014/main" val="2155113889"/>
                    </a:ext>
                  </a:extLst>
                </a:gridCol>
                <a:gridCol w="1340265">
                  <a:extLst>
                    <a:ext uri="{9D8B030D-6E8A-4147-A177-3AD203B41FA5}">
                      <a16:colId xmlns:a16="http://schemas.microsoft.com/office/drawing/2014/main" val="3111075094"/>
                    </a:ext>
                  </a:extLst>
                </a:gridCol>
              </a:tblGrid>
              <a:tr h="3001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事業名：</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001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代表団体名：</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□□株式会社</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001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参加団体：</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株式会社</a:t>
                      </a: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▲、医療法人■■</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001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協力団体：</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一般社団法人●●、◎◎市、△〇協議会</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3001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実施地域：</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県ｘｘｘ市、ｘｘｘ府全域</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0509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テーマ：</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horzOverflow="overflow"/>
                </a:tc>
                <a:tc gridSpan="4">
                  <a:txBody>
                    <a:bodyPr/>
                    <a:lstStyle/>
                    <a:p>
                      <a:pPr marL="265113" marR="0" lvl="0" indent="-265113" algn="l"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Ⅰ</a:t>
                      </a:r>
                      <a:r>
                        <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．コロナ禍における長期的な運動不足の解消や生活習慣病等の予防、行動変容を促す取組みで、医療機関等と連携した個人の自発的な健康づくりに繋がるサービス</a:t>
                      </a:r>
                    </a:p>
                    <a:p>
                      <a:pPr marL="265113" marR="0" lvl="0" indent="-265113" algn="l"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Ⅱ</a:t>
                      </a:r>
                      <a:r>
                        <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．地方公共団体等と連携して、その地域が抱えている健康課題の解決を図り、そのビジネスモデルが他地域に広がっていくことが期待できるサービス</a:t>
                      </a:r>
                    </a:p>
                    <a:p>
                      <a:pPr marL="265113" marR="0" lvl="0" indent="-265113" algn="l"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rPr>
                        <a:t>Ⅲ</a:t>
                      </a:r>
                      <a:r>
                        <a:rPr kumimoji="0" lang="ja-JP" altLang="en-US" sz="1100" b="0" i="0" u="none" strike="noStrike" kern="1200" cap="none" normalizeH="0" baseline="0">
                          <a:ln>
                            <a:noFill/>
                          </a:ln>
                          <a:solidFill>
                            <a:srgbClr val="FF0000"/>
                          </a:solidFill>
                          <a:effectLst/>
                          <a:latin typeface="HGPｺﾞｼｯｸM" pitchFamily="50" charset="-128"/>
                          <a:ea typeface="HGPｺﾞｼｯｸM" pitchFamily="50" charset="-128"/>
                          <a:cs typeface="+mn-cs"/>
                        </a:rPr>
                        <a:t>．その他、上記のテーマには該当しないが、健康の保持及び増進、介護予防を通じた健康寿命延伸の効果が特に高いと思われるサービス</a:t>
                      </a:r>
                      <a:endPar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endParaRPr>
                    </a:p>
                  </a:txBody>
                  <a:tcPr marT="45701" marB="45701"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5522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実施する調査：</a:t>
                      </a:r>
                    </a:p>
                  </a:txBody>
                  <a:tcPr marT="45701" marB="45701" anchor="ctr" horzOverflow="overflow"/>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実証調査　</a:t>
                      </a:r>
                      <a:r>
                        <a:rPr kumimoji="0" lang="en-US" altLang="ja-JP" sz="1400" b="0" i="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　事業可能性調査</a:t>
                      </a:r>
                    </a:p>
                  </a:txBody>
                  <a:tcPr marT="45701" marB="45701" anchor="ctr" horzOverflow="overflow"/>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endParaRPr kumimoji="1" lang="ja-JP" altLang="en-US"/>
                    </a:p>
                  </a:txBody>
                  <a:tcPr/>
                </a:tc>
                <a:extLst>
                  <a:ext uri="{0D108BD9-81ED-4DB2-BD59-A6C34878D82A}">
                    <a16:rowId xmlns:a16="http://schemas.microsoft.com/office/drawing/2014/main" val="2480367265"/>
                  </a:ext>
                </a:extLst>
              </a:tr>
              <a:tr h="5522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本事業における有料サービス提供の有無：</a:t>
                      </a:r>
                    </a:p>
                  </a:txBody>
                  <a:tcPr marT="45701" marB="45701"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あり／なし</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a:ln>
                            <a:noFill/>
                          </a:ln>
                          <a:effectLst/>
                          <a:latin typeface="HGPｺﾞｼｯｸM" pitchFamily="50" charset="-128"/>
                          <a:ea typeface="HGPｺﾞｼｯｸM" pitchFamily="50" charset="-128"/>
                        </a:rPr>
                        <a:t>事業費</a:t>
                      </a:r>
                      <a:endParaRPr kumimoji="0" lang="en-US" altLang="ja-JP" sz="1400" u="none" strike="noStrike" cap="none" normalizeH="0" baseline="0" dirty="0">
                        <a:ln>
                          <a:noFill/>
                        </a:ln>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a:ln>
                            <a:noFill/>
                          </a:ln>
                          <a:effectLst/>
                          <a:latin typeface="HGPｺﾞｼｯｸM" pitchFamily="50" charset="-128"/>
                          <a:ea typeface="HGPｺﾞｼｯｸM" pitchFamily="50" charset="-128"/>
                        </a:rPr>
                        <a:t>（補助対象経費）：</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a:t>
                      </a: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ｘｘｘ</a:t>
                      </a: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ｘｘｘ－</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7"/>
                  </a:ext>
                </a:extLst>
              </a:tr>
              <a:tr h="5522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健康経営銘柄等の</a:t>
                      </a:r>
                      <a:endParaRPr kumimoji="0" lang="en-US" altLang="ja-JP" sz="1400" b="0" i="0" u="none" strike="noStrike" cap="none" normalizeH="0" baseline="0" dirty="0">
                        <a:ln>
                          <a:noFill/>
                        </a:ln>
                        <a:solidFill>
                          <a:schemeClr val="tx1"/>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取得状況：</a:t>
                      </a:r>
                    </a:p>
                  </a:txBody>
                  <a:tcPr marT="45701" marB="45701" anchor="ctr" horzOverflow="overflow">
                    <a:solidFill>
                      <a:schemeClr val="bg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なし／</a:t>
                      </a:r>
                      <a:r>
                        <a:rPr kumimoji="0" lang="zh-TW" altLang="en-US" sz="1400" b="0" i="0" u="none" strike="noStrike" cap="none" normalizeH="0" baseline="0" dirty="0">
                          <a:ln>
                            <a:noFill/>
                          </a:ln>
                          <a:solidFill>
                            <a:srgbClr val="FF0000"/>
                          </a:solidFill>
                          <a:effectLst/>
                          <a:latin typeface="HGPｺﾞｼｯｸM" pitchFamily="50" charset="-128"/>
                          <a:ea typeface="HGPｺﾞｼｯｸM" pitchFamily="50" charset="-128"/>
                        </a:rPr>
                        <a:t>健康経営銘柄２０</a:t>
                      </a: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２１／</a:t>
                      </a:r>
                      <a:r>
                        <a:rPr kumimoji="0" lang="zh-TW" altLang="en-US" sz="1400" b="0" i="0" u="none" strike="noStrike" cap="none" normalizeH="0" baseline="0" dirty="0">
                          <a:ln>
                            <a:noFill/>
                          </a:ln>
                          <a:solidFill>
                            <a:srgbClr val="FF0000"/>
                          </a:solidFill>
                          <a:effectLst/>
                          <a:latin typeface="HGPｺﾞｼｯｸM" pitchFamily="50" charset="-128"/>
                          <a:ea typeface="HGPｺﾞｼｯｸM" pitchFamily="50" charset="-128"/>
                        </a:rPr>
                        <a:t>健康経営優良法人２０</a:t>
                      </a: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２１</a:t>
                      </a:r>
                    </a:p>
                  </a:txBody>
                  <a:tcPr marT="45701" marB="45701" anchor="ctr" horzOverflow="overflow">
                    <a:solidFill>
                      <a:schemeClr val="bg1"/>
                    </a:solidFill>
                  </a:tcPr>
                </a:tc>
                <a:tc hMerge="1">
                  <a:txBody>
                    <a:bodyPr/>
                    <a:lstStyle/>
                    <a:p>
                      <a:endParaRPr kumimoji="1" lang="ja-JP" altLang="en-US"/>
                    </a:p>
                  </a:txBody>
                  <a:tcPr/>
                </a:tc>
                <a:tc>
                  <a:txBody>
                    <a:bodyPr/>
                    <a:lstStyle/>
                    <a:p>
                      <a:r>
                        <a:rPr kumimoji="1" lang="ja-JP" altLang="en-US" sz="1400" dirty="0">
                          <a:latin typeface="HGPｺﾞｼｯｸM" panose="020B0600000000000000" pitchFamily="50" charset="-128"/>
                          <a:ea typeface="HGPｺﾞｼｯｸM" panose="020B0600000000000000" pitchFamily="50" charset="-128"/>
                        </a:rPr>
                        <a:t>医療・介護関係者との</a:t>
                      </a:r>
                      <a:endParaRPr kumimoji="1" lang="en-US" altLang="ja-JP" sz="1400" dirty="0">
                        <a:latin typeface="HGPｺﾞｼｯｸM" panose="020B0600000000000000" pitchFamily="50" charset="-128"/>
                        <a:ea typeface="HGPｺﾞｼｯｸM" panose="020B0600000000000000" pitchFamily="50" charset="-128"/>
                      </a:endParaRPr>
                    </a:p>
                    <a:p>
                      <a:r>
                        <a:rPr kumimoji="1" lang="ja-JP" altLang="en-US" sz="1400" dirty="0">
                          <a:latin typeface="HGPｺﾞｼｯｸM" panose="020B0600000000000000" pitchFamily="50" charset="-128"/>
                          <a:ea typeface="HGPｺﾞｼｯｸM" panose="020B0600000000000000" pitchFamily="50" charset="-128"/>
                        </a:rPr>
                        <a:t>連携の有無：</a:t>
                      </a:r>
                    </a:p>
                  </a:txBody>
                  <a:tcPr marT="45701" marB="45701"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rPr>
                        <a:t>あり／なし</a:t>
                      </a:r>
                    </a:p>
                  </a:txBody>
                  <a:tcPr marT="45701" marB="45701" anchor="ctr" horzOverflow="overflow"/>
                </a:tc>
                <a:extLst>
                  <a:ext uri="{0D108BD9-81ED-4DB2-BD59-A6C34878D82A}">
                    <a16:rowId xmlns:a16="http://schemas.microsoft.com/office/drawing/2014/main" val="10009"/>
                  </a:ext>
                </a:extLst>
              </a:tr>
              <a:tr h="93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rPr>
                        <a:t>申請者またはコンソーシアムの地域版次世代ヘルスケア産業協議会（以下、地域版協議会）への参加状況：</a:t>
                      </a:r>
                    </a:p>
                  </a:txBody>
                  <a:tcPr marT="45701" marB="45701" horzOverflow="overflow">
                    <a:solidFill>
                      <a:schemeClr val="bg1"/>
                    </a:solidFill>
                  </a:tcPr>
                </a:tc>
                <a:tc gridSpan="4">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a:ln>
                            <a:noFill/>
                          </a:ln>
                          <a:solidFill>
                            <a:srgbClr val="FF0000"/>
                          </a:solidFill>
                          <a:effectLst/>
                          <a:latin typeface="HGPｺﾞｼｯｸM" pitchFamily="50" charset="-128"/>
                          <a:ea typeface="HGPｺﾞｼｯｸM" pitchFamily="50" charset="-128"/>
                        </a:rPr>
                        <a:t>① 地域版協議会会員である　／　地域版協議会の活動に参加している</a:t>
                      </a:r>
                      <a:endParaRPr kumimoji="0" lang="en-US" altLang="ja-JP" sz="1200" u="none" strike="noStrike" cap="none" normalizeH="0" baseline="0" dirty="0">
                        <a:ln>
                          <a:noFill/>
                        </a:ln>
                        <a:solidFill>
                          <a:srgbClr val="FF0000"/>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a:ln>
                            <a:noFill/>
                          </a:ln>
                          <a:solidFill>
                            <a:srgbClr val="FF0000"/>
                          </a:solidFill>
                          <a:effectLst/>
                          <a:latin typeface="HGPｺﾞｼｯｸM" pitchFamily="50" charset="-128"/>
                          <a:ea typeface="HGPｺﾞｼｯｸM" pitchFamily="50" charset="-128"/>
                        </a:rPr>
                        <a:t>② 地域版協議会は設立準備中であり、会員になる（参加する）予定である</a:t>
                      </a:r>
                      <a:endParaRPr kumimoji="0" lang="en-US" altLang="ja-JP" sz="1200" u="none" strike="noStrike" cap="none" normalizeH="0" baseline="0" dirty="0">
                        <a:ln>
                          <a:noFill/>
                        </a:ln>
                        <a:solidFill>
                          <a:srgbClr val="FF0000"/>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a:ln>
                            <a:noFill/>
                          </a:ln>
                          <a:solidFill>
                            <a:srgbClr val="FF0000"/>
                          </a:solidFill>
                          <a:effectLst/>
                          <a:latin typeface="HGPｺﾞｼｯｸM" pitchFamily="50" charset="-128"/>
                          <a:ea typeface="HGPｺﾞｼｯｸM" pitchFamily="50" charset="-128"/>
                        </a:rPr>
                        <a:t>③ その他　（地域版協議会はあるが接触したことはない、地域版協議会がない、</a:t>
                      </a:r>
                      <a:endParaRPr kumimoji="0" lang="en-US" altLang="ja-JP" sz="1200" u="none" strike="noStrike" cap="none" normalizeH="0" baseline="0" dirty="0">
                        <a:ln>
                          <a:noFill/>
                        </a:ln>
                        <a:solidFill>
                          <a:srgbClr val="FF0000"/>
                        </a:solidFill>
                        <a:effectLst/>
                        <a:latin typeface="HGPｺﾞｼｯｸM" pitchFamily="50" charset="-128"/>
                        <a:ea typeface="HGPｺﾞｼｯｸM"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r>
                        <a:rPr kumimoji="0" lang="ja-JP" altLang="en-US" sz="1200" u="none" strike="noStrike" cap="none" normalizeH="0" baseline="0" dirty="0">
                          <a:ln>
                            <a:noFill/>
                          </a:ln>
                          <a:solidFill>
                            <a:srgbClr val="FF0000"/>
                          </a:solidFill>
                          <a:effectLst/>
                          <a:latin typeface="HGPｺﾞｼｯｸM" pitchFamily="50" charset="-128"/>
                          <a:ea typeface="HGPｺﾞｼｯｸM" pitchFamily="50" charset="-128"/>
                        </a:rPr>
                        <a:t>　　　　　　　　設置準備中だが会員になる（参加する）予定はない、等）</a:t>
                      </a:r>
                      <a:endParaRPr kumimoji="0" lang="en-US" altLang="ja-JP" sz="120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horzOverflow="overflow">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bl>
          </a:graphicData>
        </a:graphic>
      </p:graphicFrame>
      <p:sp>
        <p:nvSpPr>
          <p:cNvPr id="3115" name="AutoShape 10"/>
          <p:cNvSpPr>
            <a:spLocks noChangeArrowheads="1"/>
          </p:cNvSpPr>
          <p:nvPr/>
        </p:nvSpPr>
        <p:spPr bwMode="auto">
          <a:xfrm>
            <a:off x="919758" y="2996952"/>
            <a:ext cx="1825967" cy="1008112"/>
          </a:xfrm>
          <a:prstGeom prst="wedgeRoundRectCallout">
            <a:avLst>
              <a:gd name="adj1" fmla="val 63794"/>
              <a:gd name="adj2" fmla="val -21876"/>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0" lvl="1" indent="0" algn="l" eaLnBrk="1" hangingPunct="1">
              <a:defRPr/>
            </a:pPr>
            <a:r>
              <a:rPr lang="ja-JP" altLang="en-US" sz="1100" dirty="0"/>
              <a:t>右記より該当するテーマのみを記載すること。</a:t>
            </a:r>
            <a:endParaRPr lang="en-US" altLang="ja-JP" sz="1100" dirty="0"/>
          </a:p>
          <a:p>
            <a:pPr marL="0" lvl="1" indent="0" algn="l" eaLnBrk="1" hangingPunct="1">
              <a:defRPr/>
            </a:pPr>
            <a:r>
              <a:rPr lang="ja-JP" altLang="en-US" sz="1100" dirty="0"/>
              <a:t>複数選択可だが、メインとなるテーマ１つに下線を引くこと。</a:t>
            </a:r>
            <a:endParaRPr lang="en-US" altLang="ja-JP" sz="1100" dirty="0"/>
          </a:p>
        </p:txBody>
      </p:sp>
      <p:sp>
        <p:nvSpPr>
          <p:cNvPr id="3118" name="AutoShape 10"/>
          <p:cNvSpPr>
            <a:spLocks noChangeArrowheads="1"/>
          </p:cNvSpPr>
          <p:nvPr/>
        </p:nvSpPr>
        <p:spPr bwMode="auto">
          <a:xfrm>
            <a:off x="6165841" y="4005064"/>
            <a:ext cx="2458242" cy="615819"/>
          </a:xfrm>
          <a:prstGeom prst="wedgeRoundRectCallout">
            <a:avLst>
              <a:gd name="adj1" fmla="val -6842"/>
              <a:gd name="adj2" fmla="val 91107"/>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事業費は、様式</a:t>
            </a:r>
            <a:r>
              <a:rPr lang="en-US" altLang="ja-JP" sz="1100" dirty="0"/>
              <a:t>2</a:t>
            </a:r>
            <a:r>
              <a:rPr lang="ja-JP" altLang="en-US" sz="1100" dirty="0"/>
              <a:t>「事業収支計画書」の</a:t>
            </a:r>
            <a:r>
              <a:rPr lang="ja-JP" altLang="ja-JP" sz="1100" dirty="0"/>
              <a:t>補助対象経費</a:t>
            </a:r>
            <a:r>
              <a:rPr lang="ja-JP" altLang="en-US" sz="1100" dirty="0"/>
              <a:t>（</a:t>
            </a:r>
            <a:r>
              <a:rPr lang="en-US" altLang="ja-JP" sz="1100" dirty="0"/>
              <a:t>B)</a:t>
            </a:r>
            <a:r>
              <a:rPr lang="ja-JP" altLang="en-US" sz="1100" dirty="0"/>
              <a:t>を記入すること。</a:t>
            </a:r>
            <a:endParaRPr lang="ja-JP" altLang="ja-JP" sz="1100" dirty="0"/>
          </a:p>
        </p:txBody>
      </p:sp>
      <p:sp>
        <p:nvSpPr>
          <p:cNvPr id="8" name="AutoShape 10"/>
          <p:cNvSpPr>
            <a:spLocks noChangeArrowheads="1"/>
          </p:cNvSpPr>
          <p:nvPr/>
        </p:nvSpPr>
        <p:spPr bwMode="auto">
          <a:xfrm>
            <a:off x="6757913" y="620688"/>
            <a:ext cx="2983856"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a:t>特に指示がない場合、以下枠内の赤文字部分に黒字で上書きすること</a:t>
            </a:r>
            <a:endParaRPr lang="en-US" altLang="ja-JP" sz="1200" dirty="0"/>
          </a:p>
        </p:txBody>
      </p:sp>
      <p:sp>
        <p:nvSpPr>
          <p:cNvPr id="10" name="AutoShape 10"/>
          <p:cNvSpPr>
            <a:spLocks noChangeArrowheads="1"/>
          </p:cNvSpPr>
          <p:nvPr/>
        </p:nvSpPr>
        <p:spPr bwMode="auto">
          <a:xfrm>
            <a:off x="3938321" y="1628800"/>
            <a:ext cx="5639185" cy="3600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単独事業者での応募にあたっては、参加団体の記入は必要ない。</a:t>
            </a:r>
            <a:endParaRPr lang="ja-JP" altLang="ja-JP" sz="1100" dirty="0"/>
          </a:p>
        </p:txBody>
      </p:sp>
      <p:sp>
        <p:nvSpPr>
          <p:cNvPr id="13" name="AutoShape 10"/>
          <p:cNvSpPr>
            <a:spLocks noChangeArrowheads="1"/>
          </p:cNvSpPr>
          <p:nvPr/>
        </p:nvSpPr>
        <p:spPr bwMode="auto">
          <a:xfrm>
            <a:off x="5730833" y="6048859"/>
            <a:ext cx="4206875" cy="729357"/>
          </a:xfrm>
          <a:prstGeom prst="wedgeRoundRectCallout">
            <a:avLst>
              <a:gd name="adj1" fmla="val -58785"/>
              <a:gd name="adj2" fmla="val -48941"/>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いずれかを選択すること。</a:t>
            </a:r>
            <a:endParaRPr lang="en-US" altLang="ja-JP" sz="1100" dirty="0"/>
          </a:p>
          <a:p>
            <a:pPr algn="l" eaLnBrk="1" hangingPunct="1"/>
            <a:r>
              <a:rPr lang="ja-JP" altLang="en-US" sz="1100" dirty="0"/>
              <a:t>補足：　「参加」の例：　自社の所属する業界団体等が会員であり、間接的に活動している場合、等</a:t>
            </a:r>
            <a:endParaRPr lang="en-US" altLang="ja-JP" sz="1100" dirty="0"/>
          </a:p>
        </p:txBody>
      </p:sp>
      <p:sp>
        <p:nvSpPr>
          <p:cNvPr id="14" name="AutoShape 10"/>
          <p:cNvSpPr>
            <a:spLocks noChangeArrowheads="1"/>
          </p:cNvSpPr>
          <p:nvPr/>
        </p:nvSpPr>
        <p:spPr bwMode="auto">
          <a:xfrm>
            <a:off x="8624614" y="4812003"/>
            <a:ext cx="2016224" cy="479618"/>
          </a:xfrm>
          <a:prstGeom prst="wedgeRoundRectCallout">
            <a:avLst>
              <a:gd name="adj1" fmla="val -35398"/>
              <a:gd name="adj2" fmla="val 62097"/>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公募要領に基づき、いずれかを選択すること。</a:t>
            </a:r>
            <a:endParaRPr lang="ja-JP" altLang="ja-JP" sz="1100" dirty="0"/>
          </a:p>
        </p:txBody>
      </p:sp>
      <p:sp>
        <p:nvSpPr>
          <p:cNvPr id="9" name="AutoShape 10"/>
          <p:cNvSpPr>
            <a:spLocks noChangeArrowheads="1"/>
          </p:cNvSpPr>
          <p:nvPr/>
        </p:nvSpPr>
        <p:spPr bwMode="auto">
          <a:xfrm>
            <a:off x="5456262" y="3339234"/>
            <a:ext cx="1728192" cy="615819"/>
          </a:xfrm>
          <a:prstGeom prst="wedgeRoundRectCallout">
            <a:avLst>
              <a:gd name="adj1" fmla="val -44755"/>
              <a:gd name="adj2" fmla="val 79685"/>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公募要領に基づき、いずれかを選択すること。</a:t>
            </a:r>
            <a:endParaRPr lang="ja-JP" altLang="ja-JP"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ChangeArrowheads="1"/>
          </p:cNvSpPr>
          <p:nvPr/>
        </p:nvSpPr>
        <p:spPr bwMode="auto">
          <a:xfrm>
            <a:off x="128588" y="908721"/>
            <a:ext cx="9648825" cy="568893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a:t>本事業の開始（７～８月頃）から終了（２０２２年２月）までのスケジュールを記述すること。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事業を効率的に進めるためのスケジュール上の創意工夫等がある場合は示すこと。</a:t>
            </a:r>
            <a:endParaRPr kumimoji="1" lang="en-US" altLang="ja-JP" sz="1400" dirty="0"/>
          </a:p>
          <a:p>
            <a:pPr marL="387350" indent="-285750" algn="l" eaLnBrk="1" hangingPunct="1">
              <a:spcBef>
                <a:spcPct val="30000"/>
              </a:spcBef>
              <a:buFont typeface="Wingdings" panose="05000000000000000000" pitchFamily="2" charset="2"/>
              <a:buChar char="ü"/>
              <a:defRPr/>
            </a:pPr>
            <a:endParaRPr kumimoji="1" lang="ja-JP" altLang="en-US" sz="1400" dirty="0"/>
          </a:p>
        </p:txBody>
      </p:sp>
      <p:sp>
        <p:nvSpPr>
          <p:cNvPr id="15366" name="Rectangle 9"/>
          <p:cNvSpPr>
            <a:spLocks noChangeArrowheads="1"/>
          </p:cNvSpPr>
          <p:nvPr/>
        </p:nvSpPr>
        <p:spPr bwMode="auto">
          <a:xfrm>
            <a:off x="199678" y="2348880"/>
            <a:ext cx="1511300" cy="50405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dirty="0"/>
              <a:t>スケジュール</a:t>
            </a:r>
            <a:endParaRPr lang="en-US" altLang="ja-JP" sz="1600" b="1" dirty="0"/>
          </a:p>
          <a:p>
            <a:pPr eaLnBrk="1" hangingPunct="1"/>
            <a:r>
              <a:rPr lang="ja-JP" altLang="en-US" sz="1600" b="1" dirty="0"/>
              <a:t>記述例</a:t>
            </a:r>
          </a:p>
        </p:txBody>
      </p:sp>
      <p:sp>
        <p:nvSpPr>
          <p:cNvPr id="10"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pic>
        <p:nvPicPr>
          <p:cNvPr id="2" name="図 1"/>
          <p:cNvPicPr>
            <a:picLocks noChangeAspect="1"/>
          </p:cNvPicPr>
          <p:nvPr/>
        </p:nvPicPr>
        <p:blipFill>
          <a:blip r:embed="rId3"/>
          <a:stretch>
            <a:fillRect/>
          </a:stretch>
        </p:blipFill>
        <p:spPr>
          <a:xfrm>
            <a:off x="1999878" y="2348880"/>
            <a:ext cx="6184957" cy="4211148"/>
          </a:xfrm>
          <a:prstGeom prst="rect">
            <a:avLst/>
          </a:prstGeom>
        </p:spPr>
      </p:pic>
      <p:sp>
        <p:nvSpPr>
          <p:cNvPr id="8"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③スケジュール</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471863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9"/>
          <p:cNvSpPr>
            <a:spLocks noChangeArrowheads="1"/>
          </p:cNvSpPr>
          <p:nvPr/>
        </p:nvSpPr>
        <p:spPr bwMode="auto">
          <a:xfrm>
            <a:off x="93987" y="908720"/>
            <a:ext cx="9648825" cy="5328568"/>
          </a:xfrm>
          <a:prstGeom prst="rect">
            <a:avLst/>
          </a:prstGeom>
          <a:solidFill>
            <a:schemeClr val="bg1"/>
          </a:solidFill>
          <a:ln w="9525" algn="ctr">
            <a:solidFill>
              <a:schemeClr val="bg2"/>
            </a:solidFill>
            <a:miter lim="800000"/>
            <a:headEnd/>
            <a:tailEnd/>
          </a:ln>
        </p:spPr>
        <p:txBody>
          <a:bodyPr/>
          <a:lstStyle>
            <a:lvl1pPr marL="2857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本事業実施における個人情報保護方針（個人情報を保護するための取組み及び漏洩した場合の対策・運用方法等）を示すこと。</a:t>
            </a:r>
          </a:p>
          <a:p>
            <a:pPr lvl="1" algn="l" eaLnBrk="1" hangingPunct="1">
              <a:spcBef>
                <a:spcPct val="30000"/>
              </a:spcBef>
              <a:buFont typeface="Arial" panose="020B0604020202020204" pitchFamily="34" charset="0"/>
              <a:buChar char="•"/>
            </a:pPr>
            <a:r>
              <a:rPr kumimoji="1" lang="ja-JP" altLang="en-US" sz="1400" dirty="0"/>
              <a:t>本事業において取得する個人情報保護対象と考えられる情報を列挙すること。</a:t>
            </a:r>
          </a:p>
          <a:p>
            <a:pPr lvl="1" algn="l" eaLnBrk="1" hangingPunct="1">
              <a:spcBef>
                <a:spcPct val="30000"/>
              </a:spcBef>
              <a:buFont typeface="Arial" panose="020B0604020202020204" pitchFamily="34" charset="0"/>
              <a:buChar char="•"/>
            </a:pPr>
            <a:r>
              <a:rPr kumimoji="1" lang="ja-JP" altLang="en-US" sz="1400" dirty="0"/>
              <a:t>本事業において取得する個人情報等を必要な事業者間で共有する際の、具体的な情報項目の提示や個人からの同意等を得る仕組みを示すこと。</a:t>
            </a:r>
          </a:p>
        </p:txBody>
      </p:sp>
      <p:sp>
        <p:nvSpPr>
          <p:cNvPr id="6"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a:t>白枠内の注記を削除して作成すること</a:t>
            </a:r>
            <a:endParaRPr lang="en-US" altLang="ja-JP" sz="1200" dirty="0"/>
          </a:p>
        </p:txBody>
      </p:sp>
      <p:sp>
        <p:nvSpPr>
          <p:cNvPr id="5" name="AutoShape 10"/>
          <p:cNvSpPr>
            <a:spLocks noChangeArrowheads="1"/>
          </p:cNvSpPr>
          <p:nvPr/>
        </p:nvSpPr>
        <p:spPr bwMode="auto">
          <a:xfrm>
            <a:off x="847750" y="3717032"/>
            <a:ext cx="8440737" cy="2232248"/>
          </a:xfrm>
          <a:prstGeom prst="roundRect">
            <a:avLst>
              <a:gd name="adj" fmla="val 1027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1" algn="l">
              <a:spcBef>
                <a:spcPct val="30000"/>
              </a:spcBef>
              <a:defRPr/>
            </a:pPr>
            <a:r>
              <a:rPr kumimoji="1" lang="ja-JP" altLang="en-US" sz="1200" dirty="0">
                <a:latin typeface="ＭＳ Ｐゴシック" charset="-128"/>
                <a:ea typeface="ＭＳ Ｐゴシック" charset="-128"/>
              </a:rPr>
              <a:t>＜情報管理及び秘密保持について　（交付規程第</a:t>
            </a:r>
            <a:r>
              <a:rPr kumimoji="1" lang="en-US" altLang="ja-JP" sz="1200" dirty="0">
                <a:latin typeface="ＭＳ Ｐゴシック" charset="-128"/>
                <a:ea typeface="ＭＳ Ｐゴシック" charset="-128"/>
              </a:rPr>
              <a:t>20</a:t>
            </a:r>
            <a:r>
              <a:rPr kumimoji="1" lang="ja-JP" altLang="en-US" sz="1200" dirty="0">
                <a:latin typeface="ＭＳ Ｐゴシック" charset="-128"/>
                <a:ea typeface="ＭＳ Ｐゴシック" charset="-128"/>
              </a:rPr>
              <a:t>条第</a:t>
            </a:r>
            <a:r>
              <a:rPr kumimoji="1" lang="en-US" altLang="ja-JP" sz="1200" dirty="0">
                <a:latin typeface="ＭＳ Ｐゴシック" charset="-128"/>
                <a:ea typeface="ＭＳ Ｐゴシック" charset="-128"/>
              </a:rPr>
              <a:t>1</a:t>
            </a:r>
            <a:r>
              <a:rPr kumimoji="1" lang="ja-JP" altLang="en-US" sz="1200" dirty="0">
                <a:latin typeface="ＭＳ Ｐゴシック" charset="-128"/>
                <a:ea typeface="ＭＳ Ｐゴシック" charset="-128"/>
              </a:rPr>
              <a:t>項より再掲）＞</a:t>
            </a:r>
            <a:endParaRPr kumimoji="1" lang="en-US" altLang="ja-JP" sz="1200" dirty="0">
              <a:latin typeface="ＭＳ Ｐゴシック" charset="-128"/>
              <a:ea typeface="ＭＳ Ｐゴシック" charset="-128"/>
            </a:endParaRPr>
          </a:p>
          <a:p>
            <a:pPr marL="0" lvl="1" algn="l">
              <a:spcBef>
                <a:spcPct val="30000"/>
              </a:spcBef>
              <a:defRPr/>
            </a:pPr>
            <a:endParaRPr kumimoji="1" lang="en-US" altLang="ja-JP" sz="1200" dirty="0">
              <a:latin typeface="ＭＳ Ｐゴシック" charset="-128"/>
              <a:ea typeface="ＭＳ Ｐゴシック" charset="-128"/>
            </a:endParaRPr>
          </a:p>
          <a:p>
            <a:pPr marL="171450" lvl="1"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補助事業者は、補助事業の遂行に際し知り得た第三者の情報については、当該情報を提供する者の指示に従い、又は、特段の指示がないときは情報の性質に応じて、法令を遵守し適正な管理をするものとし、補助事業の目的又は提供された目的以外に利用できません。</a:t>
            </a:r>
          </a:p>
          <a:p>
            <a:pPr marL="171450" lvl="1" indent="-171450" algn="l">
              <a:spcBef>
                <a:spcPct val="30000"/>
              </a:spcBef>
              <a:buFont typeface="Arial" panose="020B0604020202020204" pitchFamily="34" charset="0"/>
              <a:buChar char="•"/>
              <a:defRPr/>
            </a:pPr>
            <a:r>
              <a:rPr kumimoji="1" lang="ja-JP" altLang="en-US" sz="1200" dirty="0">
                <a:latin typeface="ＭＳ Ｐゴシック" charset="-128"/>
                <a:ea typeface="ＭＳ Ｐゴシック" charset="-128"/>
              </a:rPr>
              <a:t>なお、情報のうち間接補助事業者その他の第三者の秘密情報（間接補助事業者が取得した研究成果、事業関係者の個人情報等を含むがこれらに限定されません。）については、機密保持のために必要な措置を講ずるものとし、正当な理由なしに開示、公表、漏えいできません。 </a:t>
            </a:r>
          </a:p>
        </p:txBody>
      </p:sp>
      <p:sp>
        <p:nvSpPr>
          <p:cNvPr id="8"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④個人情報保護方針</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71"/>
          <p:cNvSpPr>
            <a:spLocks noChangeArrowheads="1"/>
          </p:cNvSpPr>
          <p:nvPr/>
        </p:nvSpPr>
        <p:spPr bwMode="auto">
          <a:xfrm>
            <a:off x="128588" y="980729"/>
            <a:ext cx="9648825" cy="561851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a:t>予定している全ての団体と役割・体制を記載すること。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連携する医療・介護関係者と申請団体またはコンソーシアムの関係性を記載すること。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kumimoji="1" lang="ja-JP" altLang="en-US" sz="1400" dirty="0"/>
              <a:t>連携する地域版協議会及び地方経済産業局と申請団体またはコンソーシアムの関係性を記載すること。</a:t>
            </a:r>
          </a:p>
          <a:p>
            <a:pPr marL="387350" indent="-285750" algn="l" eaLnBrk="1" hangingPunct="1">
              <a:spcBef>
                <a:spcPct val="30000"/>
              </a:spcBef>
              <a:buFont typeface="Wingdings" panose="05000000000000000000" pitchFamily="2" charset="2"/>
              <a:buChar char="ü"/>
              <a:defRPr/>
            </a:pPr>
            <a:r>
              <a:rPr kumimoji="1" lang="ja-JP" altLang="en-US" sz="1400" dirty="0"/>
              <a:t>申請団体におけるプロジェクト内の役割・体制を記載すること。</a:t>
            </a:r>
          </a:p>
          <a:p>
            <a:pPr marL="742950" lvl="1" indent="-285750" algn="l" eaLnBrk="1" hangingPunct="1">
              <a:spcBef>
                <a:spcPct val="30000"/>
              </a:spcBef>
              <a:buFont typeface="Arial" charset="0"/>
              <a:buChar char="•"/>
              <a:defRPr/>
            </a:pPr>
            <a:r>
              <a:rPr kumimoji="1" lang="ja-JP" altLang="en-US" sz="1400" dirty="0"/>
              <a:t>事業計画の立案、事業実施における全体把握・管理を中心的に担う人員については、保有するノウハウ・能力等について</a:t>
            </a:r>
            <a:r>
              <a:rPr lang="ja-JP" altLang="en-US" sz="1400" dirty="0">
                <a:latin typeface="HGPｺﾞｼｯｸM" pitchFamily="50" charset="-128"/>
              </a:rPr>
              <a:t>記載し事業全体を問題なく推進できることを説明すること。</a:t>
            </a:r>
            <a:endParaRPr kumimoji="1" lang="ja-JP" altLang="en-US" sz="1400" dirty="0"/>
          </a:p>
          <a:p>
            <a:pPr lvl="1" algn="l" eaLnBrk="1" hangingPunct="1">
              <a:spcBef>
                <a:spcPct val="30000"/>
              </a:spcBef>
              <a:buFontTx/>
              <a:buChar char="•"/>
              <a:defRPr/>
            </a:pPr>
            <a:endParaRPr kumimoji="1" lang="ja-JP" altLang="en-US" sz="1400" dirty="0"/>
          </a:p>
        </p:txBody>
      </p:sp>
      <p:graphicFrame>
        <p:nvGraphicFramePr>
          <p:cNvPr id="81992" name="Group 72"/>
          <p:cNvGraphicFramePr>
            <a:graphicFrameLocks noGrp="1"/>
          </p:cNvGraphicFramePr>
          <p:nvPr/>
        </p:nvGraphicFramePr>
        <p:xfrm>
          <a:off x="703263" y="4854575"/>
          <a:ext cx="3384550" cy="1600200"/>
        </p:xfrm>
        <a:graphic>
          <a:graphicData uri="http://schemas.openxmlformats.org/drawingml/2006/table">
            <a:tbl>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tblGrid>
              <a:tr h="188429">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関係事業者（例）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従事予定者数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代表団体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参加団体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r>
                        <a:rPr kumimoji="0" lang="ja-JP" altLang="en-US" sz="900" b="0" i="0" u="none" strike="noStrike" cap="none" normalizeH="0" baseline="0" dirty="0">
                          <a:ln>
                            <a:noFill/>
                          </a:ln>
                          <a:solidFill>
                            <a:schemeClr val="tx1"/>
                          </a:solidFill>
                          <a:effectLst/>
                          <a:latin typeface="Arial" charset="0"/>
                          <a:ea typeface="ＭＳ Ｐゴシック" pitchFamily="50" charset="-128"/>
                        </a:rPr>
                        <a:t>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endParaRPr kumimoji="0" lang="ja-JP" altLang="en-US" sz="9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charset="0"/>
                          <a:ea typeface="ＭＳ Ｐゴシック" pitchFamily="50" charset="-128"/>
                        </a:rPr>
                        <a:t>協力団体</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Arial" charset="0"/>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6431" name="AutoShape 29"/>
          <p:cNvSpPr>
            <a:spLocks noChangeArrowheads="1"/>
          </p:cNvSpPr>
          <p:nvPr/>
        </p:nvSpPr>
        <p:spPr bwMode="auto">
          <a:xfrm>
            <a:off x="992188" y="4030663"/>
            <a:ext cx="935037"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2" name="AutoShape 30"/>
          <p:cNvSpPr>
            <a:spLocks noChangeArrowheads="1"/>
          </p:cNvSpPr>
          <p:nvPr/>
        </p:nvSpPr>
        <p:spPr bwMode="auto">
          <a:xfrm>
            <a:off x="2089150" y="4029075"/>
            <a:ext cx="935038"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sp>
        <p:nvSpPr>
          <p:cNvPr id="16433" name="AutoShape 31"/>
          <p:cNvSpPr>
            <a:spLocks noChangeArrowheads="1"/>
          </p:cNvSpPr>
          <p:nvPr/>
        </p:nvSpPr>
        <p:spPr bwMode="auto">
          <a:xfrm>
            <a:off x="3151188" y="4029075"/>
            <a:ext cx="935037" cy="20161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参加団体：</a:t>
            </a:r>
            <a:r>
              <a:rPr lang="en-US" altLang="ja-JP"/>
              <a:t>△△</a:t>
            </a:r>
          </a:p>
        </p:txBody>
      </p:sp>
      <p:cxnSp>
        <p:nvCxnSpPr>
          <p:cNvPr id="16434" name="AutoShape 32"/>
          <p:cNvCxnSpPr>
            <a:cxnSpLocks noChangeShapeType="1"/>
            <a:stCxn id="16489" idx="2"/>
            <a:endCxn id="16431" idx="0"/>
          </p:cNvCxnSpPr>
          <p:nvPr/>
        </p:nvCxnSpPr>
        <p:spPr bwMode="auto">
          <a:xfrm rot="5400000">
            <a:off x="1905794" y="3380581"/>
            <a:ext cx="204788" cy="109537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35" name="AutoShape 33"/>
          <p:cNvCxnSpPr>
            <a:cxnSpLocks noChangeShapeType="1"/>
            <a:stCxn id="16489" idx="2"/>
            <a:endCxn id="16432" idx="0"/>
          </p:cNvCxnSpPr>
          <p:nvPr/>
        </p:nvCxnSpPr>
        <p:spPr bwMode="auto">
          <a:xfrm>
            <a:off x="2555875" y="3825875"/>
            <a:ext cx="1588" cy="2032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36" name="AutoShape 34"/>
          <p:cNvCxnSpPr>
            <a:cxnSpLocks noChangeShapeType="1"/>
            <a:stCxn id="16489" idx="2"/>
            <a:endCxn id="16433" idx="0"/>
          </p:cNvCxnSpPr>
          <p:nvPr/>
        </p:nvCxnSpPr>
        <p:spPr bwMode="auto">
          <a:xfrm rot="16200000" flipH="1">
            <a:off x="2986088" y="3395662"/>
            <a:ext cx="203200" cy="10636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37" name="AutoShape 35"/>
          <p:cNvSpPr>
            <a:spLocks noChangeArrowheads="1"/>
          </p:cNvSpPr>
          <p:nvPr/>
        </p:nvSpPr>
        <p:spPr bwMode="auto">
          <a:xfrm>
            <a:off x="2557463" y="4457700"/>
            <a:ext cx="146367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（調整中）</a:t>
            </a:r>
          </a:p>
        </p:txBody>
      </p:sp>
      <p:sp>
        <p:nvSpPr>
          <p:cNvPr id="16438" name="Rectangle 40"/>
          <p:cNvSpPr>
            <a:spLocks noChangeArrowheads="1"/>
          </p:cNvSpPr>
          <p:nvPr/>
        </p:nvSpPr>
        <p:spPr bwMode="auto">
          <a:xfrm>
            <a:off x="631825" y="3551238"/>
            <a:ext cx="3744913" cy="8143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sp>
        <p:nvSpPr>
          <p:cNvPr id="16439" name="Text Box 41"/>
          <p:cNvSpPr txBox="1">
            <a:spLocks noChangeArrowheads="1"/>
          </p:cNvSpPr>
          <p:nvPr/>
        </p:nvSpPr>
        <p:spPr bwMode="auto">
          <a:xfrm>
            <a:off x="3295650" y="3408363"/>
            <a:ext cx="1073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HG丸ｺﾞｼｯｸM-PRO" panose="020F0600000000000000" pitchFamily="50" charset="-128"/>
                <a:ea typeface="HG丸ｺﾞｼｯｸM-PRO" panose="020F0600000000000000" pitchFamily="50" charset="-128"/>
              </a:rPr>
              <a:t>コンソーシアム</a:t>
            </a:r>
          </a:p>
        </p:txBody>
      </p:sp>
      <p:sp>
        <p:nvSpPr>
          <p:cNvPr id="16440" name="AutoShape 42"/>
          <p:cNvSpPr>
            <a:spLocks noChangeArrowheads="1"/>
          </p:cNvSpPr>
          <p:nvPr/>
        </p:nvSpPr>
        <p:spPr bwMode="auto">
          <a:xfrm>
            <a:off x="1033463" y="4457700"/>
            <a:ext cx="1470025" cy="266700"/>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協力団体：</a:t>
            </a:r>
            <a:r>
              <a:rPr lang="en-US" altLang="ja-JP"/>
              <a:t>△□</a:t>
            </a:r>
            <a:r>
              <a:rPr lang="ja-JP" altLang="en-US"/>
              <a:t>地域版協議会</a:t>
            </a:r>
          </a:p>
          <a:p>
            <a:pPr eaLnBrk="1" hangingPunct="1"/>
            <a:r>
              <a:rPr lang="ja-JP" altLang="en-US"/>
              <a:t>（調整済み）</a:t>
            </a:r>
          </a:p>
        </p:txBody>
      </p:sp>
      <p:sp>
        <p:nvSpPr>
          <p:cNvPr id="16441" name="AutoShape 10"/>
          <p:cNvSpPr>
            <a:spLocks noChangeArrowheads="1"/>
          </p:cNvSpPr>
          <p:nvPr/>
        </p:nvSpPr>
        <p:spPr bwMode="auto">
          <a:xfrm>
            <a:off x="379413" y="2601913"/>
            <a:ext cx="4248150"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・以下に示した形式（図・表）で記載すること。</a:t>
            </a:r>
          </a:p>
          <a:p>
            <a:pPr algn="l" eaLnBrk="1" hangingPunct="1"/>
            <a:r>
              <a:rPr lang="ja-JP" altLang="en-US" sz="1100" dirty="0"/>
              <a:t>・協力団体については、提案時点での協業確度を記載すること。</a:t>
            </a:r>
          </a:p>
          <a:p>
            <a:pPr algn="l" eaLnBrk="1" hangingPunct="1"/>
            <a:r>
              <a:rPr lang="ja-JP" altLang="en-US" sz="1100" dirty="0"/>
              <a:t>　（調整済み、調整中、今後調整予定など）</a:t>
            </a:r>
            <a:endParaRPr lang="ja-JP" altLang="ja-JP" sz="1100" dirty="0"/>
          </a:p>
        </p:txBody>
      </p:sp>
      <p:sp>
        <p:nvSpPr>
          <p:cNvPr id="16442" name="Rectangle 124"/>
          <p:cNvSpPr>
            <a:spLocks noChangeArrowheads="1"/>
          </p:cNvSpPr>
          <p:nvPr/>
        </p:nvSpPr>
        <p:spPr bwMode="auto">
          <a:xfrm>
            <a:off x="6537325" y="3635375"/>
            <a:ext cx="158273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プロジェクトリーダー</a:t>
            </a:r>
          </a:p>
        </p:txBody>
      </p:sp>
      <p:sp>
        <p:nvSpPr>
          <p:cNvPr id="16443" name="Rectangle 125"/>
          <p:cNvSpPr>
            <a:spLocks noChangeArrowheads="1"/>
          </p:cNvSpPr>
          <p:nvPr/>
        </p:nvSpPr>
        <p:spPr bwMode="auto">
          <a:xfrm>
            <a:off x="5678488"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4" name="Rectangle 126"/>
          <p:cNvSpPr>
            <a:spLocks noChangeArrowheads="1"/>
          </p:cNvSpPr>
          <p:nvPr/>
        </p:nvSpPr>
        <p:spPr bwMode="auto">
          <a:xfrm>
            <a:off x="6831013" y="44577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5" name="Rectangle 127"/>
          <p:cNvSpPr>
            <a:spLocks noChangeArrowheads="1"/>
          </p:cNvSpPr>
          <p:nvPr/>
        </p:nvSpPr>
        <p:spPr bwMode="auto">
          <a:xfrm>
            <a:off x="7981950" y="4457700"/>
            <a:ext cx="1008063"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16446" name="Rectangle 128"/>
          <p:cNvSpPr>
            <a:spLocks noChangeArrowheads="1"/>
          </p:cNvSpPr>
          <p:nvPr/>
        </p:nvSpPr>
        <p:spPr bwMode="auto">
          <a:xfrm>
            <a:off x="8120063" y="4000500"/>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会計担当</a:t>
            </a:r>
          </a:p>
        </p:txBody>
      </p:sp>
      <p:sp>
        <p:nvSpPr>
          <p:cNvPr id="16447" name="Rectangle 129"/>
          <p:cNvSpPr>
            <a:spLocks noChangeArrowheads="1"/>
          </p:cNvSpPr>
          <p:nvPr/>
        </p:nvSpPr>
        <p:spPr bwMode="auto">
          <a:xfrm>
            <a:off x="5311775" y="4000500"/>
            <a:ext cx="129698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t>委託先管理担当</a:t>
            </a:r>
          </a:p>
        </p:txBody>
      </p:sp>
      <p:cxnSp>
        <p:nvCxnSpPr>
          <p:cNvPr id="16448" name="AutoShape 130"/>
          <p:cNvCxnSpPr>
            <a:cxnSpLocks noChangeShapeType="1"/>
            <a:stCxn id="16442" idx="2"/>
            <a:endCxn id="16447" idx="0"/>
          </p:cNvCxnSpPr>
          <p:nvPr/>
        </p:nvCxnSpPr>
        <p:spPr bwMode="auto">
          <a:xfrm rot="5400000">
            <a:off x="6543676" y="3214687"/>
            <a:ext cx="203200" cy="13684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49" name="AutoShape 131"/>
          <p:cNvCxnSpPr>
            <a:cxnSpLocks noChangeShapeType="1"/>
            <a:stCxn id="16442" idx="2"/>
            <a:endCxn id="16446" idx="0"/>
          </p:cNvCxnSpPr>
          <p:nvPr/>
        </p:nvCxnSpPr>
        <p:spPr bwMode="auto">
          <a:xfrm rot="16200000" flipH="1">
            <a:off x="7875588" y="3251200"/>
            <a:ext cx="203200" cy="1295400"/>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0" name="AutoShape 132"/>
          <p:cNvCxnSpPr>
            <a:cxnSpLocks noChangeShapeType="1"/>
            <a:stCxn id="16442" idx="2"/>
            <a:endCxn id="16444" idx="0"/>
          </p:cNvCxnSpPr>
          <p:nvPr/>
        </p:nvCxnSpPr>
        <p:spPr bwMode="auto">
          <a:xfrm>
            <a:off x="7329488" y="3797300"/>
            <a:ext cx="4762" cy="6604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51" name="AutoShape 133"/>
          <p:cNvCxnSpPr>
            <a:cxnSpLocks noChangeShapeType="1"/>
            <a:stCxn id="16443" idx="0"/>
            <a:endCxn id="16445" idx="0"/>
          </p:cNvCxnSpPr>
          <p:nvPr/>
        </p:nvCxnSpPr>
        <p:spPr bwMode="auto">
          <a:xfrm rot="5400000" flipH="1" flipV="1">
            <a:off x="7333457" y="3305968"/>
            <a:ext cx="12700" cy="2303463"/>
          </a:xfrm>
          <a:prstGeom prst="bentConnector3">
            <a:avLst>
              <a:gd name="adj1" fmla="val 180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2" name="AutoShape 32"/>
          <p:cNvCxnSpPr>
            <a:cxnSpLocks noChangeShapeType="1"/>
            <a:stCxn id="16489" idx="1"/>
            <a:endCxn id="16440" idx="1"/>
          </p:cNvCxnSpPr>
          <p:nvPr/>
        </p:nvCxnSpPr>
        <p:spPr bwMode="auto">
          <a:xfrm rot="10800000" flipV="1">
            <a:off x="1033463" y="3724275"/>
            <a:ext cx="909637" cy="866775"/>
          </a:xfrm>
          <a:prstGeom prst="bentConnector3">
            <a:avLst>
              <a:gd name="adj1" fmla="val 12513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pSp>
        <p:nvGrpSpPr>
          <p:cNvPr id="16453" name="Group 135"/>
          <p:cNvGrpSpPr>
            <a:grpSpLocks/>
          </p:cNvGrpSpPr>
          <p:nvPr/>
        </p:nvGrpSpPr>
        <p:grpSpPr bwMode="auto">
          <a:xfrm>
            <a:off x="774700" y="3335338"/>
            <a:ext cx="936625" cy="201612"/>
            <a:chOff x="307" y="1434"/>
            <a:chExt cx="590" cy="227"/>
          </a:xfrm>
        </p:grpSpPr>
        <p:sp>
          <p:nvSpPr>
            <p:cNvPr id="16498" name="Rectangle 6"/>
            <p:cNvSpPr>
              <a:spLocks noChangeArrowheads="1"/>
            </p:cNvSpPr>
            <p:nvPr/>
          </p:nvSpPr>
          <p:spPr bwMode="auto">
            <a:xfrm>
              <a:off x="307" y="1435"/>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9" name="Rectangle 130"/>
            <p:cNvSpPr>
              <a:spLocks noChangeArrowheads="1"/>
            </p:cNvSpPr>
            <p:nvPr/>
          </p:nvSpPr>
          <p:spPr bwMode="auto">
            <a:xfrm>
              <a:off x="307" y="1434"/>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graphicFrame>
        <p:nvGraphicFramePr>
          <p:cNvPr id="82058" name="Group 138"/>
          <p:cNvGraphicFramePr>
            <a:graphicFrameLocks noGrp="1"/>
          </p:cNvGraphicFramePr>
          <p:nvPr/>
        </p:nvGraphicFramePr>
        <p:xfrm>
          <a:off x="5457825" y="4854575"/>
          <a:ext cx="3527425" cy="1600200"/>
        </p:xfrm>
        <a:graphic>
          <a:graphicData uri="http://schemas.openxmlformats.org/drawingml/2006/table">
            <a:tbl>
              <a:tblPr/>
              <a:tblGrid>
                <a:gridCol w="1157288">
                  <a:extLst>
                    <a:ext uri="{9D8B030D-6E8A-4147-A177-3AD203B41FA5}">
                      <a16:colId xmlns:a16="http://schemas.microsoft.com/office/drawing/2014/main" val="20000"/>
                    </a:ext>
                  </a:extLst>
                </a:gridCol>
                <a:gridCol w="1157287">
                  <a:extLst>
                    <a:ext uri="{9D8B030D-6E8A-4147-A177-3AD203B41FA5}">
                      <a16:colId xmlns:a16="http://schemas.microsoft.com/office/drawing/2014/main" val="20001"/>
                    </a:ext>
                  </a:extLst>
                </a:gridCol>
                <a:gridCol w="1212850">
                  <a:extLst>
                    <a:ext uri="{9D8B030D-6E8A-4147-A177-3AD203B41FA5}">
                      <a16:colId xmlns:a16="http://schemas.microsoft.com/office/drawing/2014/main" val="20002"/>
                    </a:ext>
                  </a:extLst>
                </a:gridCol>
              </a:tblGrid>
              <a:tr h="188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担当者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作業内容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プロジェクトリーダー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サブリーダー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会計経理担当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6488" name="Rectangle 172"/>
          <p:cNvSpPr>
            <a:spLocks noChangeArrowheads="1"/>
          </p:cNvSpPr>
          <p:nvPr/>
        </p:nvSpPr>
        <p:spPr bwMode="auto">
          <a:xfrm>
            <a:off x="6824663" y="4000500"/>
            <a:ext cx="936625"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サブリーダー</a:t>
            </a:r>
          </a:p>
        </p:txBody>
      </p:sp>
      <p:sp>
        <p:nvSpPr>
          <p:cNvPr id="16489" name="AutoShape 28"/>
          <p:cNvSpPr>
            <a:spLocks noChangeArrowheads="1"/>
          </p:cNvSpPr>
          <p:nvPr/>
        </p:nvSpPr>
        <p:spPr bwMode="auto">
          <a:xfrm>
            <a:off x="1943100" y="3624263"/>
            <a:ext cx="1225550" cy="20161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dirty="0"/>
          </a:p>
          <a:p>
            <a:pPr eaLnBrk="1" hangingPunct="1"/>
            <a:r>
              <a:rPr lang="ja-JP" altLang="en-US" dirty="0"/>
              <a:t>代表団体：</a:t>
            </a:r>
            <a:r>
              <a:rPr lang="en-US" altLang="ja-JP" dirty="0"/>
              <a:t>○○</a:t>
            </a:r>
          </a:p>
          <a:p>
            <a:pPr eaLnBrk="1" hangingPunct="1"/>
            <a:endParaRPr lang="ja-JP" altLang="en-US" dirty="0"/>
          </a:p>
        </p:txBody>
      </p:sp>
      <p:cxnSp>
        <p:nvCxnSpPr>
          <p:cNvPr id="16490" name="AutoShape 32"/>
          <p:cNvCxnSpPr>
            <a:cxnSpLocks noChangeShapeType="1"/>
            <a:stCxn id="16489" idx="3"/>
          </p:cNvCxnSpPr>
          <p:nvPr/>
        </p:nvCxnSpPr>
        <p:spPr bwMode="auto">
          <a:xfrm>
            <a:off x="3168650" y="3725863"/>
            <a:ext cx="852488" cy="865187"/>
          </a:xfrm>
          <a:prstGeom prst="bentConnector3">
            <a:avLst>
              <a:gd name="adj1" fmla="val 12681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91" name="Rectangle 40"/>
          <p:cNvSpPr>
            <a:spLocks noChangeArrowheads="1"/>
          </p:cNvSpPr>
          <p:nvPr/>
        </p:nvSpPr>
        <p:spPr bwMode="auto">
          <a:xfrm>
            <a:off x="5240338" y="3490913"/>
            <a:ext cx="3960812" cy="116998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grpSp>
        <p:nvGrpSpPr>
          <p:cNvPr id="16492" name="Group 176"/>
          <p:cNvGrpSpPr>
            <a:grpSpLocks/>
          </p:cNvGrpSpPr>
          <p:nvPr/>
        </p:nvGrpSpPr>
        <p:grpSpPr bwMode="auto">
          <a:xfrm>
            <a:off x="5311775" y="3346450"/>
            <a:ext cx="936625" cy="201613"/>
            <a:chOff x="2757" y="1706"/>
            <a:chExt cx="590" cy="227"/>
          </a:xfrm>
        </p:grpSpPr>
        <p:sp>
          <p:nvSpPr>
            <p:cNvPr id="16496" name="Rectangle 6"/>
            <p:cNvSpPr>
              <a:spLocks noChangeArrowheads="1"/>
            </p:cNvSpPr>
            <p:nvPr/>
          </p:nvSpPr>
          <p:spPr bwMode="auto">
            <a:xfrm>
              <a:off x="2757" y="1707"/>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p>
          </p:txBody>
        </p:sp>
        <p:sp>
          <p:nvSpPr>
            <p:cNvPr id="16497" name="Rectangle 130"/>
            <p:cNvSpPr>
              <a:spLocks noChangeArrowheads="1"/>
            </p:cNvSpPr>
            <p:nvPr/>
          </p:nvSpPr>
          <p:spPr bwMode="auto">
            <a:xfrm>
              <a:off x="2757" y="1706"/>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t>記述例</a:t>
              </a:r>
            </a:p>
          </p:txBody>
        </p:sp>
      </p:grpSp>
      <p:sp>
        <p:nvSpPr>
          <p:cNvPr id="16493" name="Text Box 41"/>
          <p:cNvSpPr txBox="1">
            <a:spLocks noChangeArrowheads="1"/>
          </p:cNvSpPr>
          <p:nvPr/>
        </p:nvSpPr>
        <p:spPr bwMode="auto">
          <a:xfrm>
            <a:off x="7932555" y="3346450"/>
            <a:ext cx="825867"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dirty="0">
                <a:latin typeface="HG丸ｺﾞｼｯｸM-PRO" panose="020F0600000000000000" pitchFamily="50" charset="-128"/>
                <a:ea typeface="HG丸ｺﾞｼｯｸM-PRO" panose="020F0600000000000000" pitchFamily="50" charset="-128"/>
              </a:rPr>
              <a:t>単独事業者</a:t>
            </a:r>
          </a:p>
        </p:txBody>
      </p:sp>
      <p:sp>
        <p:nvSpPr>
          <p:cNvPr id="16494" name="AutoShape 10"/>
          <p:cNvSpPr>
            <a:spLocks noChangeArrowheads="1"/>
          </p:cNvSpPr>
          <p:nvPr/>
        </p:nvSpPr>
        <p:spPr bwMode="auto">
          <a:xfrm>
            <a:off x="5168900" y="2628106"/>
            <a:ext cx="4248150" cy="57308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単独事業者での応募にあたっては、単独事業者内での実施体制、人員の役割等を記載すること。</a:t>
            </a:r>
            <a:endParaRPr lang="ja-JP" altLang="ja-JP" sz="1100" dirty="0"/>
          </a:p>
        </p:txBody>
      </p:sp>
      <p:sp>
        <p:nvSpPr>
          <p:cNvPr id="16495" name="AutoShape 10"/>
          <p:cNvSpPr>
            <a:spLocks noChangeArrowheads="1"/>
          </p:cNvSpPr>
          <p:nvPr/>
        </p:nvSpPr>
        <p:spPr bwMode="auto">
          <a:xfrm>
            <a:off x="5157787" y="5998614"/>
            <a:ext cx="4270375" cy="63056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プロジェクトリーダー及びサブリーダーには、組織の長（会長、社長、事業部長等）ではなく、実際に本プロジェクトの運営推進に関わる人を任命すること。</a:t>
            </a:r>
            <a:endParaRPr lang="ja-JP" altLang="ja-JP" sz="1100" dirty="0"/>
          </a:p>
        </p:txBody>
      </p:sp>
      <p:sp>
        <p:nvSpPr>
          <p:cNvPr id="41"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a:t>白枠内の注記を削除して作成すること</a:t>
            </a:r>
            <a:endParaRPr lang="en-US" altLang="ja-JP" sz="1200" dirty="0"/>
          </a:p>
        </p:txBody>
      </p:sp>
      <p:sp>
        <p:nvSpPr>
          <p:cNvPr id="44"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⑤実施体制</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128588" y="1700213"/>
            <a:ext cx="9648825" cy="5041900"/>
          </a:xfrm>
          <a:prstGeom prst="rect">
            <a:avLst/>
          </a:prstGeom>
          <a:no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266700" marR="0" lvl="0" indent="-266700" algn="l" defTabSz="914400" rtl="0" eaLnBrk="1" fontAlgn="base" latinLnBrk="0" hangingPunct="1">
              <a:lnSpc>
                <a:spcPct val="100000"/>
              </a:lnSpc>
              <a:spcBef>
                <a:spcPct val="30000"/>
              </a:spcBef>
              <a:spcAft>
                <a:spcPct val="0"/>
              </a:spcAft>
              <a:buClrTx/>
              <a:buSzTx/>
              <a:buFont typeface="Wingdings" pitchFamily="2" charset="2"/>
              <a:buChar char="ü"/>
              <a:tabLst/>
              <a:defRPr/>
            </a:pPr>
            <a:r>
              <a:rPr kumimoji="1" lang="ja-JP" altLang="en-US"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連携している医療・介護分野の関係者の名称、連携を開始した時期、連携に至る経緯、連携の内容を記載すること。　</a:t>
            </a:r>
            <a:endParaRPr kumimoji="1" lang="en-US" altLang="ja-JP"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a:p>
            <a:pPr marL="266700" marR="0" lvl="0" indent="-266700" algn="l" defTabSz="914400" rtl="0" eaLnBrk="1" fontAlgn="base" latinLnBrk="0" hangingPunct="1">
              <a:lnSpc>
                <a:spcPct val="100000"/>
              </a:lnSpc>
              <a:spcBef>
                <a:spcPct val="30000"/>
              </a:spcBef>
              <a:spcAft>
                <a:spcPct val="0"/>
              </a:spcAft>
              <a:buClrTx/>
              <a:buSzTx/>
              <a:buFont typeface="Wingdings" pitchFamily="2" charset="2"/>
              <a:buChar char="ü"/>
              <a:tabLst/>
              <a:defRPr/>
            </a:pPr>
            <a:r>
              <a:rPr kumimoji="1" lang="ja-JP" altLang="en-US"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本事業が医療・介護分野の関係者との連携を踏まえている場合は、医療・介護分野関係者の役割について記載すること。</a:t>
            </a:r>
            <a:endParaRPr kumimoji="1" lang="en-US" altLang="ja-JP"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a:p>
            <a:pPr marL="266700" marR="0" lvl="0" indent="-266700" algn="l" defTabSz="914400" rtl="0" eaLnBrk="1" fontAlgn="base" latinLnBrk="0" hangingPunct="1">
              <a:lnSpc>
                <a:spcPct val="100000"/>
              </a:lnSpc>
              <a:spcBef>
                <a:spcPct val="30000"/>
              </a:spcBef>
              <a:spcAft>
                <a:spcPct val="0"/>
              </a:spcAft>
              <a:buClrTx/>
              <a:buSzTx/>
              <a:buFont typeface="Wingdings" pitchFamily="2" charset="2"/>
              <a:buChar char="ü"/>
              <a:tabLst/>
              <a:defRPr/>
            </a:pPr>
            <a:r>
              <a:rPr kumimoji="1" lang="ja-JP" altLang="en-US"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申請団体が医療・介護分野の関係者である場合は、法人・事業の概要とともに、本事業の実現に係るこれまでの取組を記載すること。</a:t>
            </a:r>
            <a:endParaRPr kumimoji="1" lang="en-US" altLang="ja-JP"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a:p>
            <a:pPr marL="266700" marR="0" lvl="0" indent="-266700" algn="l" defTabSz="914400" rtl="0" eaLnBrk="1" fontAlgn="base" latinLnBrk="0" hangingPunct="1">
              <a:lnSpc>
                <a:spcPct val="100000"/>
              </a:lnSpc>
              <a:spcBef>
                <a:spcPct val="30000"/>
              </a:spcBef>
              <a:spcAft>
                <a:spcPct val="0"/>
              </a:spcAft>
              <a:buClrTx/>
              <a:buSzTx/>
              <a:buFont typeface="Wingdings" pitchFamily="2" charset="2"/>
              <a:buChar char="ü"/>
              <a:tabLst/>
              <a:defRPr/>
            </a:pPr>
            <a:r>
              <a:rPr kumimoji="1" lang="ja-JP" altLang="en-US" sz="1400" dirty="0">
                <a:solidFill>
                  <a:srgbClr val="000000"/>
                </a:solidFill>
              </a:rPr>
              <a:t>医療・介護関係者との連携において地域版協議会との連携がある場合は記載すること。</a:t>
            </a:r>
            <a:endParaRPr kumimoji="1" lang="en-US" altLang="ja-JP" sz="14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p:txBody>
      </p:sp>
      <p:sp>
        <p:nvSpPr>
          <p:cNvPr id="9" name="AutoShape 10"/>
          <p:cNvSpPr>
            <a:spLocks noChangeArrowheads="1"/>
          </p:cNvSpPr>
          <p:nvPr/>
        </p:nvSpPr>
        <p:spPr bwMode="auto">
          <a:xfrm>
            <a:off x="6952473" y="955734"/>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白枠内の注記を削除して作成すること</a:t>
            </a:r>
            <a:endParaRPr kumimoji="0" lang="en-US" altLang="ja-JP"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p:txBody>
      </p:sp>
      <p:sp>
        <p:nvSpPr>
          <p:cNvPr id="11" name="AutoShape 10"/>
          <p:cNvSpPr>
            <a:spLocks noChangeArrowheads="1"/>
          </p:cNvSpPr>
          <p:nvPr/>
        </p:nvSpPr>
        <p:spPr bwMode="auto">
          <a:xfrm>
            <a:off x="159107" y="955734"/>
            <a:ext cx="6665307"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医療・介護分野の関係者と連携している場合（本提案書</a:t>
            </a:r>
            <a:r>
              <a:rPr kumimoji="1" lang="en-US" altLang="ja-JP"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p</a:t>
            </a:r>
            <a:r>
              <a:rPr kumimoji="1" lang="ja-JP" altLang="en-US"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１において「医療・介護等関係者との連携の有無」にありと回答している場合）は、連携内容について記載する。</a:t>
            </a:r>
          </a:p>
        </p:txBody>
      </p:sp>
      <p:sp>
        <p:nvSpPr>
          <p:cNvPr id="10"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lvl="0" algn="l">
              <a:defRPr/>
            </a:pPr>
            <a:r>
              <a:rPr kumimoji="1" lang="ja-JP" altLang="en-US" sz="1800" dirty="0">
                <a:solidFill>
                  <a:srgbClr val="000099"/>
                </a:solidFill>
                <a:latin typeface="HGPｺﾞｼｯｸE" panose="020B0900000000000000" pitchFamily="50" charset="-128"/>
                <a:ea typeface="HGPｺﾞｼｯｸE" panose="020B0900000000000000" pitchFamily="50" charset="-128"/>
              </a:rPr>
              <a:t>　　⑥医療・介護等関係者との連携体制</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630902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128588" y="908720"/>
            <a:ext cx="9648825" cy="592705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事業費概算を、</a:t>
            </a:r>
            <a:r>
              <a:rPr lang="ja-JP" altLang="en-US" sz="1400" dirty="0"/>
              <a:t>様式</a:t>
            </a:r>
            <a:r>
              <a:rPr lang="en-US" altLang="ja-JP" sz="1400" dirty="0"/>
              <a:t>3</a:t>
            </a:r>
            <a:r>
              <a:rPr lang="ja-JP" altLang="en-US" sz="1400" dirty="0"/>
              <a:t>：積算内訳を基に、単位千円にて、下表内に直接記載すること。</a:t>
            </a:r>
            <a:endParaRPr kumimoji="1" lang="ja-JP" altLang="en-US" sz="1400" dirty="0"/>
          </a:p>
        </p:txBody>
      </p:sp>
      <p:graphicFrame>
        <p:nvGraphicFramePr>
          <p:cNvPr id="12" name="表 11"/>
          <p:cNvGraphicFramePr>
            <a:graphicFrameLocks noGrp="1"/>
          </p:cNvGraphicFramePr>
          <p:nvPr>
            <p:extLst>
              <p:ext uri="{D42A27DB-BD31-4B8C-83A1-F6EECF244321}">
                <p14:modId xmlns:p14="http://schemas.microsoft.com/office/powerpoint/2010/main" val="835308015"/>
              </p:ext>
            </p:extLst>
          </p:nvPr>
        </p:nvGraphicFramePr>
        <p:xfrm>
          <a:off x="2359918" y="1556792"/>
          <a:ext cx="5461081" cy="4023586"/>
        </p:xfrm>
        <a:graphic>
          <a:graphicData uri="http://schemas.openxmlformats.org/drawingml/2006/table">
            <a:tbl>
              <a:tblPr firstRow="1" bandRow="1">
                <a:tableStyleId>{5C22544A-7EE6-4342-B048-85BDC9FD1C3A}</a:tableStyleId>
              </a:tblPr>
              <a:tblGrid>
                <a:gridCol w="1861081">
                  <a:extLst>
                    <a:ext uri="{9D8B030D-6E8A-4147-A177-3AD203B41FA5}">
                      <a16:colId xmlns:a16="http://schemas.microsoft.com/office/drawing/2014/main" val="20000"/>
                    </a:ext>
                  </a:extLst>
                </a:gridCol>
                <a:gridCol w="2124000">
                  <a:extLst>
                    <a:ext uri="{9D8B030D-6E8A-4147-A177-3AD203B41FA5}">
                      <a16:colId xmlns:a16="http://schemas.microsoft.com/office/drawing/2014/main" val="20001"/>
                    </a:ext>
                  </a:extLst>
                </a:gridCol>
                <a:gridCol w="1476000">
                  <a:extLst>
                    <a:ext uri="{9D8B030D-6E8A-4147-A177-3AD203B41FA5}">
                      <a16:colId xmlns:a16="http://schemas.microsoft.com/office/drawing/2014/main" val="20002"/>
                    </a:ext>
                  </a:extLst>
                </a:gridCol>
              </a:tblGrid>
              <a:tr h="251476">
                <a:tc gridSpan="2">
                  <a:txBody>
                    <a:bodyPr/>
                    <a:lstStyle/>
                    <a:p>
                      <a:pPr algn="ctr"/>
                      <a:r>
                        <a:rPr kumimoji="1" lang="ja-JP" altLang="en-US" sz="1050" dirty="0">
                          <a:solidFill>
                            <a:schemeClr val="tx1"/>
                          </a:solidFill>
                        </a:rPr>
                        <a:t>経費項目</a:t>
                      </a:r>
                    </a:p>
                  </a:txBody>
                  <a:tcPr marL="91455" marR="91455" marT="45723" marB="45723" anchor="ctr"/>
                </a:tc>
                <a:tc hMerge="1">
                  <a:txBody>
                    <a:bodyPr/>
                    <a:lstStyle/>
                    <a:p>
                      <a:endParaRPr kumimoji="1" lang="ja-JP" altLang="en-US" sz="1000" dirty="0">
                        <a:solidFill>
                          <a:schemeClr val="tx1"/>
                        </a:solidFill>
                      </a:endParaRPr>
                    </a:p>
                  </a:txBody>
                  <a:tcPr marL="91455" marR="91455" marT="45723" marB="45723"/>
                </a:tc>
                <a:tc>
                  <a:txBody>
                    <a:bodyPr/>
                    <a:lstStyle/>
                    <a:p>
                      <a:pPr algn="ctr"/>
                      <a:r>
                        <a:rPr kumimoji="1" lang="ja-JP" altLang="en-US" sz="1050" dirty="0">
                          <a:solidFill>
                            <a:schemeClr val="tx1"/>
                          </a:solidFill>
                        </a:rPr>
                        <a:t>経費（単位：千円）</a:t>
                      </a:r>
                    </a:p>
                  </a:txBody>
                  <a:tcPr marL="91455" marR="91455" marT="45723" marB="45723"/>
                </a:tc>
                <a:extLst>
                  <a:ext uri="{0D108BD9-81ED-4DB2-BD59-A6C34878D82A}">
                    <a16:rowId xmlns:a16="http://schemas.microsoft.com/office/drawing/2014/main" val="10000"/>
                  </a:ext>
                </a:extLst>
              </a:tr>
              <a:tr h="251476">
                <a:tc>
                  <a:txBody>
                    <a:bodyPr/>
                    <a:lstStyle/>
                    <a:p>
                      <a:r>
                        <a:rPr kumimoji="1" lang="ja-JP" altLang="en-US" sz="1050" dirty="0"/>
                        <a:t>人件費</a:t>
                      </a:r>
                    </a:p>
                  </a:txBody>
                  <a:tcPr marL="91455" marR="91455" marT="45723" marB="45723"/>
                </a:tc>
                <a:tc>
                  <a:txBody>
                    <a:bodyPr/>
                    <a:lstStyle/>
                    <a:p>
                      <a:r>
                        <a:rPr kumimoji="1" lang="ja-JP" altLang="en-US" sz="1050" dirty="0"/>
                        <a:t>人件費</a:t>
                      </a:r>
                    </a:p>
                  </a:txBody>
                  <a:tcPr marL="91455" marR="91455" marT="45723" marB="45723"/>
                </a:tc>
                <a:tc>
                  <a:txBody>
                    <a:bodyPr/>
                    <a:lstStyle/>
                    <a:p>
                      <a:pPr algn="r"/>
                      <a:r>
                        <a:rPr kumimoji="1" lang="en-US" altLang="ja-JP" sz="1050" dirty="0"/>
                        <a:t>X,XXX</a:t>
                      </a:r>
                      <a:endParaRPr kumimoji="1" lang="ja-JP" altLang="en-US" sz="1050" dirty="0"/>
                    </a:p>
                  </a:txBody>
                  <a:tcPr marL="91455" marR="91455" marT="45723" marB="45723"/>
                </a:tc>
                <a:extLst>
                  <a:ext uri="{0D108BD9-81ED-4DB2-BD59-A6C34878D82A}">
                    <a16:rowId xmlns:a16="http://schemas.microsoft.com/office/drawing/2014/main" val="10001"/>
                  </a:ext>
                </a:extLst>
              </a:tr>
              <a:tr h="251476">
                <a:tc>
                  <a:txBody>
                    <a:bodyPr/>
                    <a:lstStyle/>
                    <a:p>
                      <a:r>
                        <a:rPr kumimoji="1" lang="ja-JP" altLang="en-US" sz="1050" dirty="0"/>
                        <a:t>事業費</a:t>
                      </a:r>
                    </a:p>
                  </a:txBody>
                  <a:tcPr marL="91455" marR="91455" marT="45723" marB="45723"/>
                </a:tc>
                <a:tc>
                  <a:txBody>
                    <a:bodyPr/>
                    <a:lstStyle/>
                    <a:p>
                      <a:r>
                        <a:rPr kumimoji="1" lang="ja-JP" altLang="en-US" sz="1050" dirty="0"/>
                        <a:t>旅費</a:t>
                      </a:r>
                    </a:p>
                  </a:txBody>
                  <a:tcPr marL="91455" marR="91455" marT="45723" marB="45723"/>
                </a:tc>
                <a:tc>
                  <a:txBody>
                    <a:bodyPr/>
                    <a:lstStyle/>
                    <a:p>
                      <a:pPr algn="r"/>
                      <a:r>
                        <a:rPr kumimoji="1" lang="en-US" altLang="ja-JP" sz="1050" dirty="0"/>
                        <a:t>XXX</a:t>
                      </a:r>
                      <a:endParaRPr kumimoji="1" lang="ja-JP" altLang="en-US" sz="1050" dirty="0"/>
                    </a:p>
                  </a:txBody>
                  <a:tcPr marL="91455" marR="91455" marT="45723" marB="45723"/>
                </a:tc>
                <a:extLst>
                  <a:ext uri="{0D108BD9-81ED-4DB2-BD59-A6C34878D82A}">
                    <a16:rowId xmlns:a16="http://schemas.microsoft.com/office/drawing/2014/main" val="10002"/>
                  </a:ext>
                </a:extLst>
              </a:tr>
              <a:tr h="251476">
                <a:tc>
                  <a:txBody>
                    <a:bodyPr/>
                    <a:lstStyle/>
                    <a:p>
                      <a:endParaRPr kumimoji="1" lang="ja-JP" altLang="en-US" sz="1050" dirty="0"/>
                    </a:p>
                  </a:txBody>
                  <a:tcPr marL="91455" marR="91455" marT="45723" marB="45723"/>
                </a:tc>
                <a:tc>
                  <a:txBody>
                    <a:bodyPr/>
                    <a:lstStyle/>
                    <a:p>
                      <a:r>
                        <a:rPr kumimoji="1" lang="ja-JP" altLang="en-US" sz="1050" dirty="0"/>
                        <a:t>会議費</a:t>
                      </a:r>
                      <a:endParaRPr kumimoji="1" lang="en-US" altLang="ja-JP" sz="1050" dirty="0"/>
                    </a:p>
                  </a:txBody>
                  <a:tcPr marL="91455" marR="91455" marT="45723" marB="45723"/>
                </a:tc>
                <a:tc>
                  <a:txBody>
                    <a:bodyPr/>
                    <a:lstStyle/>
                    <a:p>
                      <a:pPr algn="r"/>
                      <a:r>
                        <a:rPr kumimoji="1" lang="en-US" altLang="ja-JP" sz="1050" dirty="0"/>
                        <a:t>X</a:t>
                      </a:r>
                      <a:endParaRPr kumimoji="1" lang="ja-JP" altLang="en-US" sz="1050" dirty="0"/>
                    </a:p>
                  </a:txBody>
                  <a:tcPr marL="91455" marR="91455" marT="45723" marB="45723"/>
                </a:tc>
                <a:extLst>
                  <a:ext uri="{0D108BD9-81ED-4DB2-BD59-A6C34878D82A}">
                    <a16:rowId xmlns:a16="http://schemas.microsoft.com/office/drawing/2014/main" val="10003"/>
                  </a:ext>
                </a:extLst>
              </a:tr>
              <a:tr h="251476">
                <a:tc>
                  <a:txBody>
                    <a:bodyPr/>
                    <a:lstStyle/>
                    <a:p>
                      <a:endParaRPr kumimoji="1" lang="ja-JP" altLang="en-US" sz="1050" dirty="0"/>
                    </a:p>
                  </a:txBody>
                  <a:tcPr marL="91455" marR="91455" marT="45723" marB="45723"/>
                </a:tc>
                <a:tc>
                  <a:txBody>
                    <a:bodyPr/>
                    <a:lstStyle/>
                    <a:p>
                      <a:r>
                        <a:rPr kumimoji="1" lang="ja-JP" altLang="en-US" sz="1050" dirty="0"/>
                        <a:t>謝金</a:t>
                      </a:r>
                    </a:p>
                  </a:txBody>
                  <a:tcPr marL="91455" marR="91455" marT="45723" marB="45723"/>
                </a:tc>
                <a:tc>
                  <a:txBody>
                    <a:bodyPr/>
                    <a:lstStyle/>
                    <a:p>
                      <a:pPr algn="r"/>
                      <a:r>
                        <a:rPr kumimoji="1" lang="en-US" altLang="ja-JP" sz="1050" dirty="0"/>
                        <a:t>XXX</a:t>
                      </a:r>
                      <a:endParaRPr kumimoji="1" lang="ja-JP" altLang="en-US" sz="1050" dirty="0"/>
                    </a:p>
                  </a:txBody>
                  <a:tcPr marL="91455" marR="91455" marT="45723" marB="45723"/>
                </a:tc>
                <a:extLst>
                  <a:ext uri="{0D108BD9-81ED-4DB2-BD59-A6C34878D82A}">
                    <a16:rowId xmlns:a16="http://schemas.microsoft.com/office/drawing/2014/main" val="10004"/>
                  </a:ext>
                </a:extLst>
              </a:tr>
              <a:tr h="251476">
                <a:tc>
                  <a:txBody>
                    <a:bodyPr/>
                    <a:lstStyle/>
                    <a:p>
                      <a:endParaRPr kumimoji="1" lang="ja-JP" altLang="en-US" sz="1050" dirty="0"/>
                    </a:p>
                  </a:txBody>
                  <a:tcPr marL="91455" marR="91455" marT="45723" marB="45723"/>
                </a:tc>
                <a:tc>
                  <a:txBody>
                    <a:bodyPr/>
                    <a:lstStyle/>
                    <a:p>
                      <a:r>
                        <a:rPr kumimoji="1" lang="ja-JP" altLang="en-US" sz="1050" dirty="0"/>
                        <a:t>備品費</a:t>
                      </a:r>
                    </a:p>
                  </a:txBody>
                  <a:tcPr marL="91455" marR="91455" marT="45723" marB="45723"/>
                </a:tc>
                <a:tc>
                  <a:txBody>
                    <a:bodyPr/>
                    <a:lstStyle/>
                    <a:p>
                      <a:pPr algn="r"/>
                      <a:r>
                        <a:rPr kumimoji="1" lang="en-US" altLang="ja-JP" sz="1050" dirty="0"/>
                        <a:t>XXX</a:t>
                      </a:r>
                      <a:endParaRPr kumimoji="1" lang="ja-JP" altLang="en-US" sz="1050" dirty="0"/>
                    </a:p>
                  </a:txBody>
                  <a:tcPr marL="91455" marR="91455" marT="45723" marB="45723"/>
                </a:tc>
                <a:extLst>
                  <a:ext uri="{0D108BD9-81ED-4DB2-BD59-A6C34878D82A}">
                    <a16:rowId xmlns:a16="http://schemas.microsoft.com/office/drawing/2014/main" val="10005"/>
                  </a:ext>
                </a:extLst>
              </a:tr>
              <a:tr h="251476">
                <a:tc>
                  <a:txBody>
                    <a:bodyPr/>
                    <a:lstStyle/>
                    <a:p>
                      <a:endParaRPr kumimoji="1" lang="ja-JP" altLang="en-US" sz="1050" dirty="0"/>
                    </a:p>
                  </a:txBody>
                  <a:tcPr marL="91455" marR="91455" marT="45723" marB="4572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t>借料及び損料</a:t>
                      </a:r>
                    </a:p>
                  </a:txBody>
                  <a:tcPr marL="91455" marR="91455" marT="45723" marB="45723"/>
                </a:tc>
                <a:tc>
                  <a:txBody>
                    <a:bodyPr/>
                    <a:lstStyle/>
                    <a:p>
                      <a:pPr algn="r"/>
                      <a:r>
                        <a:rPr kumimoji="1" lang="en-US" altLang="ja-JP" sz="1050" dirty="0"/>
                        <a:t>XXX</a:t>
                      </a:r>
                      <a:endParaRPr kumimoji="1" lang="ja-JP" altLang="en-US" sz="1050" dirty="0"/>
                    </a:p>
                  </a:txBody>
                  <a:tcPr marL="91455" marR="91455" marT="45723" marB="45723"/>
                </a:tc>
                <a:extLst>
                  <a:ext uri="{0D108BD9-81ED-4DB2-BD59-A6C34878D82A}">
                    <a16:rowId xmlns:a16="http://schemas.microsoft.com/office/drawing/2014/main" val="1114095682"/>
                  </a:ext>
                </a:extLst>
              </a:tr>
              <a:tr h="251476">
                <a:tc>
                  <a:txBody>
                    <a:bodyPr/>
                    <a:lstStyle/>
                    <a:p>
                      <a:endParaRPr kumimoji="1" lang="ja-JP" altLang="en-US" sz="1050" dirty="0"/>
                    </a:p>
                  </a:txBody>
                  <a:tcPr marL="91455" marR="91455" marT="45723" marB="45723"/>
                </a:tc>
                <a:tc>
                  <a:txBody>
                    <a:bodyPr/>
                    <a:lstStyle/>
                    <a:p>
                      <a:r>
                        <a:rPr kumimoji="1" lang="ja-JP" altLang="en-US" sz="1050" dirty="0"/>
                        <a:t>消耗品費</a:t>
                      </a:r>
                    </a:p>
                  </a:txBody>
                  <a:tcPr marL="91455" marR="91455" marT="45723" marB="45723"/>
                </a:tc>
                <a:tc>
                  <a:txBody>
                    <a:bodyPr/>
                    <a:lstStyle/>
                    <a:p>
                      <a:pPr algn="r"/>
                      <a:r>
                        <a:rPr kumimoji="1" lang="en-US" altLang="ja-JP" sz="1050" dirty="0"/>
                        <a:t>XX</a:t>
                      </a:r>
                      <a:endParaRPr kumimoji="1" lang="ja-JP" altLang="en-US" sz="1050" dirty="0"/>
                    </a:p>
                  </a:txBody>
                  <a:tcPr marL="91455" marR="91455" marT="45723" marB="45723"/>
                </a:tc>
                <a:extLst>
                  <a:ext uri="{0D108BD9-81ED-4DB2-BD59-A6C34878D82A}">
                    <a16:rowId xmlns:a16="http://schemas.microsoft.com/office/drawing/2014/main" val="10006"/>
                  </a:ext>
                </a:extLst>
              </a:tr>
              <a:tr h="251476">
                <a:tc>
                  <a:txBody>
                    <a:bodyPr/>
                    <a:lstStyle/>
                    <a:p>
                      <a:endParaRPr kumimoji="1" lang="ja-JP" altLang="en-US" sz="1050" dirty="0"/>
                    </a:p>
                  </a:txBody>
                  <a:tcPr marL="91455" marR="91455" marT="45723" marB="45723"/>
                </a:tc>
                <a:tc>
                  <a:txBody>
                    <a:bodyPr/>
                    <a:lstStyle/>
                    <a:p>
                      <a:r>
                        <a:rPr kumimoji="1" lang="ja-JP" altLang="en-US" sz="1050" dirty="0"/>
                        <a:t>印刷製本費</a:t>
                      </a:r>
                    </a:p>
                  </a:txBody>
                  <a:tcPr marL="91455" marR="91455" marT="45723" marB="45723"/>
                </a:tc>
                <a:tc>
                  <a:txBody>
                    <a:bodyPr/>
                    <a:lstStyle/>
                    <a:p>
                      <a:pPr algn="r"/>
                      <a:r>
                        <a:rPr kumimoji="1" lang="en-US" altLang="ja-JP" sz="1050" dirty="0"/>
                        <a:t>XXX</a:t>
                      </a:r>
                      <a:endParaRPr kumimoji="1" lang="ja-JP" altLang="en-US" sz="1050" dirty="0"/>
                    </a:p>
                  </a:txBody>
                  <a:tcPr marL="91455" marR="91455" marT="45723" marB="45723"/>
                </a:tc>
                <a:extLst>
                  <a:ext uri="{0D108BD9-81ED-4DB2-BD59-A6C34878D82A}">
                    <a16:rowId xmlns:a16="http://schemas.microsoft.com/office/drawing/2014/main" val="10008"/>
                  </a:ext>
                </a:extLst>
              </a:tr>
              <a:tr h="251476">
                <a:tc>
                  <a:txBody>
                    <a:bodyPr/>
                    <a:lstStyle/>
                    <a:p>
                      <a:endParaRPr kumimoji="1" lang="ja-JP" altLang="en-US" sz="1050" dirty="0"/>
                    </a:p>
                  </a:txBody>
                  <a:tcPr marL="91455" marR="91455" marT="45723" marB="45723"/>
                </a:tc>
                <a:tc>
                  <a:txBody>
                    <a:bodyPr/>
                    <a:lstStyle/>
                    <a:p>
                      <a:r>
                        <a:rPr kumimoji="1" lang="zh-TW" altLang="en-US" sz="1050" dirty="0"/>
                        <a:t>補助員人件費</a:t>
                      </a:r>
                      <a:endParaRPr kumimoji="1" lang="ja-JP" altLang="en-US" sz="1050" dirty="0"/>
                    </a:p>
                  </a:txBody>
                  <a:tcPr marL="91455" marR="91455" marT="45723" marB="45723"/>
                </a:tc>
                <a:tc>
                  <a:txBody>
                    <a:bodyPr/>
                    <a:lstStyle/>
                    <a:p>
                      <a:pPr algn="r"/>
                      <a:r>
                        <a:rPr kumimoji="1" lang="en-US" altLang="ja-JP" sz="1050" dirty="0"/>
                        <a:t>X,XXX</a:t>
                      </a:r>
                      <a:endParaRPr kumimoji="1" lang="ja-JP" altLang="en-US" sz="1050" dirty="0"/>
                    </a:p>
                  </a:txBody>
                  <a:tcPr marL="91455" marR="91455" marT="45723" marB="45723"/>
                </a:tc>
                <a:extLst>
                  <a:ext uri="{0D108BD9-81ED-4DB2-BD59-A6C34878D82A}">
                    <a16:rowId xmlns:a16="http://schemas.microsoft.com/office/drawing/2014/main" val="10009"/>
                  </a:ext>
                </a:extLst>
              </a:tr>
              <a:tr h="251476">
                <a:tc>
                  <a:txBody>
                    <a:bodyPr/>
                    <a:lstStyle/>
                    <a:p>
                      <a:endParaRPr kumimoji="1" lang="ja-JP" altLang="en-US" sz="1050" dirty="0"/>
                    </a:p>
                  </a:txBody>
                  <a:tcPr marL="91455" marR="91455" marT="45723" marB="45723"/>
                </a:tc>
                <a:tc>
                  <a:txBody>
                    <a:bodyPr/>
                    <a:lstStyle/>
                    <a:p>
                      <a:r>
                        <a:rPr kumimoji="1" lang="ja-JP" altLang="en-US" sz="1050" dirty="0"/>
                        <a:t>その他諸経費</a:t>
                      </a:r>
                    </a:p>
                  </a:txBody>
                  <a:tcPr marL="91455" marR="91455" marT="45723" marB="45723"/>
                </a:tc>
                <a:tc>
                  <a:txBody>
                    <a:bodyPr/>
                    <a:lstStyle/>
                    <a:p>
                      <a:pPr algn="r"/>
                      <a:r>
                        <a:rPr kumimoji="1" lang="en-US" altLang="ja-JP" sz="1050" dirty="0"/>
                        <a:t>XX</a:t>
                      </a:r>
                      <a:endParaRPr kumimoji="1" lang="ja-JP" altLang="en-US" sz="1050" dirty="0"/>
                    </a:p>
                  </a:txBody>
                  <a:tcPr marL="91455" marR="91455" marT="45723" marB="45723"/>
                </a:tc>
                <a:extLst>
                  <a:ext uri="{0D108BD9-81ED-4DB2-BD59-A6C34878D82A}">
                    <a16:rowId xmlns:a16="http://schemas.microsoft.com/office/drawing/2014/main" val="10010"/>
                  </a:ext>
                </a:extLst>
              </a:tr>
              <a:tr h="243868">
                <a:tc rowSpan="3">
                  <a:txBody>
                    <a:bodyPr/>
                    <a:lstStyle/>
                    <a:p>
                      <a:endParaRPr kumimoji="1" lang="ja-JP" altLang="en-US" sz="1050" dirty="0"/>
                    </a:p>
                  </a:txBody>
                  <a:tcPr marL="91455" marR="91455" marT="45723" marB="45723"/>
                </a:tc>
                <a:tc>
                  <a:txBody>
                    <a:bodyPr/>
                    <a:lstStyle/>
                    <a:p>
                      <a:r>
                        <a:rPr kumimoji="1" lang="ja-JP" altLang="en-US" sz="1050" dirty="0"/>
                        <a:t>委託・外注費　（参加団体</a:t>
                      </a:r>
                      <a:r>
                        <a:rPr kumimoji="1" lang="en-US" altLang="ja-JP" sz="1050" dirty="0"/>
                        <a:t>A</a:t>
                      </a:r>
                      <a:r>
                        <a:rPr kumimoji="1" lang="ja-JP" altLang="en-US" sz="1050" dirty="0"/>
                        <a:t>）</a:t>
                      </a:r>
                      <a:endParaRPr kumimoji="1" lang="en-US" altLang="ja-JP" sz="1050" dirty="0"/>
                    </a:p>
                  </a:txBody>
                  <a:tcPr marL="91455" marR="91455" marT="45723" marB="45723"/>
                </a:tc>
                <a:tc>
                  <a:txBody>
                    <a:bodyPr/>
                    <a:lstStyle/>
                    <a:p>
                      <a:pPr algn="r"/>
                      <a:r>
                        <a:rPr kumimoji="1" lang="en-US" altLang="ja-JP" sz="1050" dirty="0"/>
                        <a:t>X,XXX</a:t>
                      </a:r>
                    </a:p>
                  </a:txBody>
                  <a:tcPr marL="91455" marR="91455" marT="45723" marB="45723"/>
                </a:tc>
                <a:extLst>
                  <a:ext uri="{0D108BD9-81ED-4DB2-BD59-A6C34878D82A}">
                    <a16:rowId xmlns:a16="http://schemas.microsoft.com/office/drawing/2014/main" val="10012"/>
                  </a:ext>
                </a:extLst>
              </a:tr>
              <a:tr h="243868">
                <a:tc vMerge="1">
                  <a:txBody>
                    <a:bodyPr/>
                    <a:lstStyle/>
                    <a:p>
                      <a:endParaRPr kumimoji="1" lang="ja-JP" altLang="en-US"/>
                    </a:p>
                  </a:txBody>
                  <a:tcPr/>
                </a:tc>
                <a:tc>
                  <a:txBody>
                    <a:bodyPr/>
                    <a:lstStyle/>
                    <a:p>
                      <a:r>
                        <a:rPr kumimoji="1" lang="ja-JP" altLang="en-US" sz="1050" dirty="0"/>
                        <a:t>委託・外注費　（参加団体</a:t>
                      </a:r>
                      <a:r>
                        <a:rPr kumimoji="1" lang="en-US" altLang="ja-JP" sz="1050" dirty="0"/>
                        <a:t>B</a:t>
                      </a:r>
                      <a:r>
                        <a:rPr kumimoji="1" lang="ja-JP" altLang="en-US" sz="1050" dirty="0"/>
                        <a:t>）</a:t>
                      </a:r>
                      <a:endParaRPr kumimoji="1" lang="en-US" altLang="ja-JP" sz="1050" dirty="0"/>
                    </a:p>
                  </a:txBody>
                  <a:tcPr marL="91455" marR="91455" marT="45723" marB="45723"/>
                </a:tc>
                <a:tc>
                  <a:txBody>
                    <a:bodyPr/>
                    <a:lstStyle/>
                    <a:p>
                      <a:pPr algn="r"/>
                      <a:r>
                        <a:rPr kumimoji="1" lang="en-US" altLang="ja-JP" sz="1050" dirty="0"/>
                        <a:t>X,XXX</a:t>
                      </a:r>
                      <a:endParaRPr kumimoji="1" lang="ja-JP" altLang="en-US" sz="1050" dirty="0"/>
                    </a:p>
                  </a:txBody>
                  <a:tcPr marL="91455" marR="91455" marT="45723" marB="45723"/>
                </a:tc>
                <a:extLst>
                  <a:ext uri="{0D108BD9-81ED-4DB2-BD59-A6C34878D82A}">
                    <a16:rowId xmlns:a16="http://schemas.microsoft.com/office/drawing/2014/main" val="10013"/>
                  </a:ext>
                </a:extLst>
              </a:tr>
              <a:tr h="243868">
                <a:tc vMerge="1">
                  <a:txBody>
                    <a:bodyPr/>
                    <a:lstStyle/>
                    <a:p>
                      <a:endParaRPr kumimoji="1" lang="ja-JP" altLang="en-US"/>
                    </a:p>
                  </a:txBody>
                  <a:tcPr/>
                </a:tc>
                <a:tc>
                  <a:txBody>
                    <a:bodyPr/>
                    <a:lstStyle/>
                    <a:p>
                      <a:r>
                        <a:rPr kumimoji="1" lang="ja-JP" altLang="en-US" sz="1050" dirty="0"/>
                        <a:t>委託・外注費　（その他外注費）</a:t>
                      </a:r>
                      <a:endParaRPr kumimoji="1" lang="en-US" altLang="ja-JP" sz="1050" dirty="0"/>
                    </a:p>
                  </a:txBody>
                  <a:tcPr marL="91455" marR="91455" marT="45723" marB="45723"/>
                </a:tc>
                <a:tc>
                  <a:txBody>
                    <a:bodyPr/>
                    <a:lstStyle/>
                    <a:p>
                      <a:pPr algn="r"/>
                      <a:r>
                        <a:rPr kumimoji="1" lang="en-US" altLang="ja-JP" sz="1050" dirty="0"/>
                        <a:t>X,XXX</a:t>
                      </a:r>
                      <a:endParaRPr kumimoji="1" lang="ja-JP" altLang="en-US" sz="1050" dirty="0"/>
                    </a:p>
                  </a:txBody>
                  <a:tcPr marL="91455" marR="91455" marT="45723" marB="45723"/>
                </a:tc>
                <a:extLst>
                  <a:ext uri="{0D108BD9-81ED-4DB2-BD59-A6C34878D82A}">
                    <a16:rowId xmlns:a16="http://schemas.microsoft.com/office/drawing/2014/main" val="10014"/>
                  </a:ext>
                </a:extLst>
              </a:tr>
              <a:tr h="251476">
                <a:tc>
                  <a:txBody>
                    <a:bodyPr/>
                    <a:lstStyle/>
                    <a:p>
                      <a:r>
                        <a:rPr kumimoji="1" lang="ja-JP" altLang="en-US" sz="1050" dirty="0"/>
                        <a:t>（事業費計）</a:t>
                      </a:r>
                    </a:p>
                  </a:txBody>
                  <a:tcPr marL="91455" marR="91455" marT="45723" marB="45723"/>
                </a:tc>
                <a:tc>
                  <a:txBody>
                    <a:bodyPr/>
                    <a:lstStyle/>
                    <a:p>
                      <a:endParaRPr kumimoji="1" lang="ja-JP" altLang="en-US" sz="1050" dirty="0"/>
                    </a:p>
                  </a:txBody>
                  <a:tcPr marL="91455" marR="91455" marT="45723" marB="45723"/>
                </a:tc>
                <a:tc>
                  <a:txBody>
                    <a:bodyPr/>
                    <a:lstStyle/>
                    <a:p>
                      <a:pPr algn="r"/>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15"/>
                  </a:ext>
                </a:extLst>
              </a:tr>
              <a:tr h="251476">
                <a:tc gridSpan="2">
                  <a:txBody>
                    <a:bodyPr/>
                    <a:lstStyle/>
                    <a:p>
                      <a:r>
                        <a:rPr kumimoji="1" lang="ja-JP" altLang="en-US" sz="1050" dirty="0"/>
                        <a:t>総事業費（補助対象経費）</a:t>
                      </a:r>
                    </a:p>
                  </a:txBody>
                  <a:tcPr marL="91455" marR="91455" marT="45723" marB="45723"/>
                </a:tc>
                <a:tc hMerge="1">
                  <a:txBody>
                    <a:bodyPr/>
                    <a:lstStyle/>
                    <a:p>
                      <a:endParaRPr kumimoji="1" lang="ja-JP" altLang="en-US" sz="1000" dirty="0"/>
                    </a:p>
                  </a:txBody>
                  <a:tcPr marL="91455" marR="91455" marT="45723" marB="45723"/>
                </a:tc>
                <a:tc>
                  <a:txBody>
                    <a:bodyPr/>
                    <a:lstStyle/>
                    <a:p>
                      <a:pPr algn="r"/>
                      <a:r>
                        <a:rPr kumimoji="1" lang="en-US" altLang="ja-JP" sz="1050" dirty="0"/>
                        <a:t>XX,XXX</a:t>
                      </a:r>
                      <a:endParaRPr kumimoji="1" lang="ja-JP" altLang="en-US" sz="1050" dirty="0"/>
                    </a:p>
                  </a:txBody>
                  <a:tcPr marL="91455" marR="91455" marT="45723" marB="45723"/>
                </a:tc>
                <a:extLst>
                  <a:ext uri="{0D108BD9-81ED-4DB2-BD59-A6C34878D82A}">
                    <a16:rowId xmlns:a16="http://schemas.microsoft.com/office/drawing/2014/main" val="10016"/>
                  </a:ext>
                </a:extLst>
              </a:tr>
            </a:tbl>
          </a:graphicData>
        </a:graphic>
      </p:graphicFrame>
      <p:sp>
        <p:nvSpPr>
          <p:cNvPr id="6"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⑦事業費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AutoShape 10"/>
          <p:cNvSpPr>
            <a:spLocks noChangeArrowheads="1"/>
          </p:cNvSpPr>
          <p:nvPr/>
        </p:nvSpPr>
        <p:spPr bwMode="auto">
          <a:xfrm>
            <a:off x="3656062" y="5636358"/>
            <a:ext cx="4608512" cy="991378"/>
          </a:xfrm>
          <a:prstGeom prst="wedgeRoundRectCallout">
            <a:avLst>
              <a:gd name="adj1" fmla="val -42573"/>
              <a:gd name="adj2" fmla="val -70108"/>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・事業の種別ごとに上限額が異なる。</a:t>
            </a:r>
            <a:endParaRPr lang="en-US" altLang="ja-JP" sz="1100" dirty="0"/>
          </a:p>
          <a:p>
            <a:pPr algn="l" eaLnBrk="1" hangingPunct="1"/>
            <a:r>
              <a:rPr lang="ja-JP" altLang="en-US" sz="1100" dirty="0"/>
              <a:t>　　実証調査　：　　　　　上限２千万円程度</a:t>
            </a:r>
            <a:endParaRPr lang="en-US" altLang="ja-JP" sz="1100" dirty="0"/>
          </a:p>
          <a:p>
            <a:pPr algn="l" eaLnBrk="1" hangingPunct="1"/>
            <a:r>
              <a:rPr lang="ja-JP" altLang="en-US" sz="1100" dirty="0"/>
              <a:t>　　事業可能性調査：　 上限１千万円程度</a:t>
            </a:r>
            <a:endParaRPr lang="en-US" altLang="ja-JP" sz="1100" dirty="0"/>
          </a:p>
          <a:p>
            <a:pPr algn="l" eaLnBrk="1" hangingPunct="1"/>
            <a:r>
              <a:rPr lang="ja-JP" altLang="en-US" sz="1100" dirty="0"/>
              <a:t>・様式２「事業収支計画書」の</a:t>
            </a:r>
            <a:r>
              <a:rPr lang="en-US" altLang="ja-JP" sz="1100" dirty="0"/>
              <a:t>(B)</a:t>
            </a:r>
            <a:r>
              <a:rPr lang="ja-JP" altLang="en-US" sz="1100" dirty="0"/>
              <a:t>の千円未満切り捨て額と一致すること</a:t>
            </a:r>
            <a:endParaRPr lang="en-US" altLang="ja-JP" sz="1100" dirty="0"/>
          </a:p>
          <a:p>
            <a:pPr algn="l" eaLnBrk="1" hangingPunct="1"/>
            <a:r>
              <a:rPr lang="ja-JP" altLang="en-US" sz="1100" dirty="0"/>
              <a:t>・様式３「積算内訳」合計の千円未満切り捨て額と一致すること</a:t>
            </a:r>
          </a:p>
        </p:txBody>
      </p:sp>
      <p:sp>
        <p:nvSpPr>
          <p:cNvPr id="7" name="AutoShape 10"/>
          <p:cNvSpPr>
            <a:spLocks noChangeArrowheads="1"/>
          </p:cNvSpPr>
          <p:nvPr/>
        </p:nvSpPr>
        <p:spPr bwMode="auto">
          <a:xfrm>
            <a:off x="1217603" y="4596479"/>
            <a:ext cx="2592288" cy="240957"/>
          </a:xfrm>
          <a:prstGeom prst="wedgeRoundRectCallout">
            <a:avLst>
              <a:gd name="adj1" fmla="val 67226"/>
              <a:gd name="adj2" fmla="val 106599"/>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参加団体以外に対する外注費の計</a:t>
            </a:r>
          </a:p>
        </p:txBody>
      </p:sp>
      <p:sp>
        <p:nvSpPr>
          <p:cNvPr id="8" name="AutoShape 10"/>
          <p:cNvSpPr>
            <a:spLocks noChangeArrowheads="1"/>
          </p:cNvSpPr>
          <p:nvPr/>
        </p:nvSpPr>
        <p:spPr bwMode="auto">
          <a:xfrm>
            <a:off x="1207790" y="4005064"/>
            <a:ext cx="2592288" cy="441166"/>
          </a:xfrm>
          <a:prstGeom prst="wedgeRoundRectCallout">
            <a:avLst>
              <a:gd name="adj1" fmla="val 68922"/>
              <a:gd name="adj2" fmla="val 52495"/>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参加団体に対する委託費は個別に記載すること</a:t>
            </a:r>
          </a:p>
        </p:txBody>
      </p:sp>
      <p:sp>
        <p:nvSpPr>
          <p:cNvPr id="9" name="AutoShape 10"/>
          <p:cNvSpPr>
            <a:spLocks noChangeArrowheads="1"/>
          </p:cNvSpPr>
          <p:nvPr/>
        </p:nvSpPr>
        <p:spPr bwMode="auto">
          <a:xfrm>
            <a:off x="7544494" y="1059646"/>
            <a:ext cx="1440160" cy="441166"/>
          </a:xfrm>
          <a:prstGeom prst="wedgeRoundRectCallout">
            <a:avLst>
              <a:gd name="adj1" fmla="val -41987"/>
              <a:gd name="adj2" fmla="val 98333"/>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千円未満切り捨て</a:t>
            </a:r>
          </a:p>
        </p:txBody>
      </p:sp>
    </p:spTree>
    <p:extLst>
      <p:ext uri="{BB962C8B-B14F-4D97-AF65-F5344CB8AC3E}">
        <p14:creationId xmlns:p14="http://schemas.microsoft.com/office/powerpoint/2010/main" val="44655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28588" y="980729"/>
            <a:ext cx="9648825" cy="95622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提供するサービスの概要とそのサービスが必要とされる背景を</a:t>
            </a:r>
            <a:r>
              <a:rPr kumimoji="1" lang="en-US" altLang="ja-JP" sz="1400" dirty="0"/>
              <a:t>200</a:t>
            </a:r>
            <a:r>
              <a:rPr kumimoji="1" lang="ja-JP" altLang="en-US" sz="1400" dirty="0"/>
              <a:t>字以内で記載する。</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a:t>
            </a:r>
          </a:p>
        </p:txBody>
      </p:sp>
      <p:sp>
        <p:nvSpPr>
          <p:cNvPr id="69" name="Rectangle 5"/>
          <p:cNvSpPr>
            <a:spLocks noChangeArrowheads="1"/>
          </p:cNvSpPr>
          <p:nvPr/>
        </p:nvSpPr>
        <p:spPr bwMode="auto">
          <a:xfrm>
            <a:off x="242206" y="2564904"/>
            <a:ext cx="2958794" cy="3997396"/>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生活者にとっての問題</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事業者・保険者・自治体等にとっての問題</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社会全体にとっての問題</a:t>
            </a:r>
            <a:endParaRPr kumimoji="1" lang="en-US" altLang="ja-JP" sz="1400" dirty="0"/>
          </a:p>
          <a:p>
            <a:pPr marL="0" indent="0" algn="l" eaLnBrk="1" hangingPunct="1">
              <a:spcBef>
                <a:spcPct val="30000"/>
              </a:spcBef>
            </a:pPr>
            <a:r>
              <a:rPr kumimoji="1" lang="ja-JP" altLang="en-US" sz="1400" dirty="0"/>
              <a:t>等を記述する。</a:t>
            </a:r>
          </a:p>
        </p:txBody>
      </p:sp>
      <p:sp>
        <p:nvSpPr>
          <p:cNvPr id="70" name="Rectangle 5"/>
          <p:cNvSpPr>
            <a:spLocks noChangeArrowheads="1"/>
          </p:cNvSpPr>
          <p:nvPr/>
        </p:nvSpPr>
        <p:spPr bwMode="auto">
          <a:xfrm>
            <a:off x="3482567" y="2564904"/>
            <a:ext cx="2958794" cy="3997396"/>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現状の問題が起こっている原因</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現状の問題を解決するために取り組むべきこと</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誰にとってのどのような問題を解決すべきか</a:t>
            </a:r>
            <a:endParaRPr kumimoji="1" lang="en-US" altLang="ja-JP" sz="1400" dirty="0"/>
          </a:p>
          <a:p>
            <a:pPr marL="0" indent="0" algn="l" eaLnBrk="1" hangingPunct="1">
              <a:spcBef>
                <a:spcPct val="30000"/>
              </a:spcBef>
            </a:pPr>
            <a:r>
              <a:rPr kumimoji="1" lang="ja-JP" altLang="en-US" sz="1400" dirty="0"/>
              <a:t>等を記述する</a:t>
            </a:r>
          </a:p>
        </p:txBody>
      </p:sp>
      <p:sp>
        <p:nvSpPr>
          <p:cNvPr id="71" name="Rectangle 5"/>
          <p:cNvSpPr>
            <a:spLocks noChangeArrowheads="1"/>
          </p:cNvSpPr>
          <p:nvPr/>
        </p:nvSpPr>
        <p:spPr bwMode="auto">
          <a:xfrm>
            <a:off x="6722928" y="2564904"/>
            <a:ext cx="2958794" cy="3997396"/>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課題への対応として、誰に、どのようなサービスを提供するか</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費用負担者、マネタイズの方法</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想定される市場規模</a:t>
            </a:r>
            <a:endParaRPr kumimoji="1" lang="en-US" altLang="ja-JP" sz="1400" dirty="0"/>
          </a:p>
          <a:p>
            <a:pPr marL="0" indent="0" algn="l" eaLnBrk="1" hangingPunct="1">
              <a:spcBef>
                <a:spcPct val="30000"/>
              </a:spcBef>
            </a:pPr>
            <a:r>
              <a:rPr kumimoji="1" lang="ja-JP" altLang="en-US" sz="1400" dirty="0"/>
              <a:t>等を記述する</a:t>
            </a:r>
          </a:p>
        </p:txBody>
      </p:sp>
      <p:sp>
        <p:nvSpPr>
          <p:cNvPr id="2" name="二等辺三角形 1"/>
          <p:cNvSpPr/>
          <p:nvPr/>
        </p:nvSpPr>
        <p:spPr bwMode="auto">
          <a:xfrm rot="5400000">
            <a:off x="2780911" y="4412897"/>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73" name="二等辺三角形 72"/>
          <p:cNvSpPr/>
          <p:nvPr/>
        </p:nvSpPr>
        <p:spPr bwMode="auto">
          <a:xfrm rot="5400000">
            <a:off x="6025635" y="4412898"/>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74" name="Rectangle 5"/>
          <p:cNvSpPr>
            <a:spLocks noChangeArrowheads="1"/>
          </p:cNvSpPr>
          <p:nvPr/>
        </p:nvSpPr>
        <p:spPr bwMode="auto">
          <a:xfrm>
            <a:off x="242206" y="2223342"/>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現状及び問題</a:t>
            </a:r>
          </a:p>
        </p:txBody>
      </p:sp>
      <p:sp>
        <p:nvSpPr>
          <p:cNvPr id="75" name="Rectangle 5"/>
          <p:cNvSpPr>
            <a:spLocks noChangeArrowheads="1"/>
          </p:cNvSpPr>
          <p:nvPr/>
        </p:nvSpPr>
        <p:spPr bwMode="auto">
          <a:xfrm>
            <a:off x="3482567" y="2223342"/>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解決すべき課題</a:t>
            </a:r>
          </a:p>
        </p:txBody>
      </p:sp>
      <p:sp>
        <p:nvSpPr>
          <p:cNvPr id="76" name="Rectangle 5"/>
          <p:cNvSpPr>
            <a:spLocks noChangeArrowheads="1"/>
          </p:cNvSpPr>
          <p:nvPr/>
        </p:nvSpPr>
        <p:spPr bwMode="auto">
          <a:xfrm>
            <a:off x="6722928" y="2223342"/>
            <a:ext cx="2958794" cy="34156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t>必要とされるサービス</a:t>
            </a:r>
          </a:p>
        </p:txBody>
      </p:sp>
      <p:sp>
        <p:nvSpPr>
          <p:cNvPr id="77" name="AutoShape 10"/>
          <p:cNvSpPr>
            <a:spLocks noChangeArrowheads="1"/>
          </p:cNvSpPr>
          <p:nvPr/>
        </p:nvSpPr>
        <p:spPr bwMode="auto">
          <a:xfrm>
            <a:off x="4331911" y="41958"/>
            <a:ext cx="5445502"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a:t>一読して理解できるよう、簡潔な言葉でまとめること</a:t>
            </a:r>
            <a:endParaRPr lang="en-US" altLang="ja-JP" sz="1100" dirty="0"/>
          </a:p>
          <a:p>
            <a:pPr marL="171450" indent="-171450" algn="l" eaLnBrk="1" hangingPunct="1">
              <a:buFont typeface="Wingdings" panose="05000000000000000000" pitchFamily="2" charset="2"/>
              <a:buChar char="ü"/>
            </a:pPr>
            <a:r>
              <a:rPr lang="ja-JP" altLang="en-US" sz="1100" dirty="0"/>
              <a:t>枠は変更せずに、枠内の記載を上書きすること</a:t>
            </a:r>
            <a:endParaRPr lang="en-US" altLang="ja-JP" sz="1100" dirty="0"/>
          </a:p>
          <a:p>
            <a:pPr marL="171450" indent="-171450" algn="l" eaLnBrk="1" hangingPunct="1">
              <a:buFont typeface="Wingdings" panose="05000000000000000000" pitchFamily="2" charset="2"/>
              <a:buChar char="ü"/>
            </a:pPr>
            <a:r>
              <a:rPr lang="ja-JP" altLang="en-US" sz="1100" dirty="0"/>
              <a:t>本ページは</a:t>
            </a:r>
            <a:r>
              <a:rPr lang="en-US" altLang="ja-JP" sz="1100" dirty="0"/>
              <a:t>1</a:t>
            </a:r>
            <a:r>
              <a:rPr lang="ja-JP" altLang="en-US" sz="1100" dirty="0"/>
              <a:t>枚に収めること</a:t>
            </a:r>
            <a:endParaRPr lang="en-US" altLang="ja-JP" sz="1100" dirty="0"/>
          </a:p>
        </p:txBody>
      </p:sp>
      <p:sp>
        <p:nvSpPr>
          <p:cNvPr id="78"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＜事業概要＞</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１．事業の背景と課題解決シナリオ</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3" name="AutoShape 10"/>
          <p:cNvSpPr>
            <a:spLocks noChangeArrowheads="1"/>
          </p:cNvSpPr>
          <p:nvPr/>
        </p:nvSpPr>
        <p:spPr bwMode="auto">
          <a:xfrm>
            <a:off x="619033" y="5481229"/>
            <a:ext cx="5445502"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a:t>一般的な課題認識に留まらず、できるだけ具体的な現状と課題を記載すること</a:t>
            </a:r>
            <a:endParaRPr lang="en-US" altLang="ja-JP" sz="1100" dirty="0"/>
          </a:p>
        </p:txBody>
      </p:sp>
    </p:spTree>
    <p:extLst>
      <p:ext uri="{BB962C8B-B14F-4D97-AF65-F5344CB8AC3E}">
        <p14:creationId xmlns:p14="http://schemas.microsoft.com/office/powerpoint/2010/main" val="2629360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6" name="角丸四角形 85"/>
          <p:cNvSpPr>
            <a:spLocks noChangeArrowheads="1"/>
          </p:cNvSpPr>
          <p:nvPr/>
        </p:nvSpPr>
        <p:spPr bwMode="auto">
          <a:xfrm>
            <a:off x="2375694" y="4862034"/>
            <a:ext cx="4025604" cy="695093"/>
          </a:xfrm>
          <a:prstGeom prst="roundRect">
            <a:avLst>
              <a:gd name="adj" fmla="val 9690"/>
            </a:avLst>
          </a:prstGeom>
          <a:noFill/>
          <a:ln w="31750"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71" name="角丸四角形 85"/>
          <p:cNvSpPr>
            <a:spLocks noChangeArrowheads="1"/>
          </p:cNvSpPr>
          <p:nvPr/>
        </p:nvSpPr>
        <p:spPr bwMode="auto">
          <a:xfrm>
            <a:off x="734368" y="2679653"/>
            <a:ext cx="5638356" cy="2100212"/>
          </a:xfrm>
          <a:prstGeom prst="roundRect">
            <a:avLst>
              <a:gd name="adj" fmla="val 5610"/>
            </a:avLst>
          </a:prstGeom>
          <a:noFill/>
          <a:ln w="317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9218" name="Rectangle 5"/>
          <p:cNvSpPr>
            <a:spLocks noChangeArrowheads="1"/>
          </p:cNvSpPr>
          <p:nvPr/>
        </p:nvSpPr>
        <p:spPr bwMode="auto">
          <a:xfrm>
            <a:off x="128588" y="980729"/>
            <a:ext cx="9648825" cy="95622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t>持続的にサービスを提供するためのビジネスモデルの概要と、ビジネスモデル構築に向けて本事業で達成したい目標を</a:t>
            </a:r>
            <a:r>
              <a:rPr kumimoji="1" lang="en-US" altLang="ja-JP" sz="1400" dirty="0"/>
              <a:t>200</a:t>
            </a:r>
            <a:r>
              <a:rPr kumimoji="1" lang="ja-JP" altLang="en-US" sz="1400" dirty="0"/>
              <a:t>字以内で記載する。</a:t>
            </a:r>
            <a:endParaRPr kumimoji="1" lang="en-US" altLang="ja-JP" sz="1400" dirty="0"/>
          </a:p>
          <a:p>
            <a:pPr algn="l" eaLnBrk="1" hangingPunct="1">
              <a:spcBef>
                <a:spcPct val="30000"/>
              </a:spcBef>
              <a:buFont typeface="Wingdings" panose="05000000000000000000" pitchFamily="2" charset="2"/>
              <a:buChar char="ü"/>
            </a:pPr>
            <a:r>
              <a:rPr kumimoji="1" lang="en-US" altLang="ja-JP" sz="1400" dirty="0"/>
              <a:t>※※※※※※※※※※※※※※※※※※※※※※※※</a:t>
            </a:r>
            <a:endParaRPr kumimoji="1" lang="ja-JP" altLang="en-US" sz="1400" dirty="0"/>
          </a:p>
        </p:txBody>
      </p:sp>
      <p:sp>
        <p:nvSpPr>
          <p:cNvPr id="56" name="テキスト ボックス 1"/>
          <p:cNvSpPr txBox="1">
            <a:spLocks noChangeArrowheads="1"/>
          </p:cNvSpPr>
          <p:nvPr/>
        </p:nvSpPr>
        <p:spPr bwMode="auto">
          <a:xfrm>
            <a:off x="128588" y="2153396"/>
            <a:ext cx="3451225" cy="27622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rPr>
              <a:t>目指すビジネスモデル</a:t>
            </a:r>
          </a:p>
        </p:txBody>
      </p:sp>
      <p:sp>
        <p:nvSpPr>
          <p:cNvPr id="61" name="正方形/長方形 60"/>
          <p:cNvSpPr/>
          <p:nvPr/>
        </p:nvSpPr>
        <p:spPr bwMode="auto">
          <a:xfrm>
            <a:off x="2440782" y="3427364"/>
            <a:ext cx="1435100" cy="468313"/>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〇〇社</a:t>
            </a:r>
          </a:p>
          <a:p>
            <a:pPr>
              <a:defRPr/>
            </a:pPr>
            <a:r>
              <a:rPr lang="ja-JP" altLang="en-US" dirty="0">
                <a:solidFill>
                  <a:srgbClr val="000000"/>
                </a:solidFill>
                <a:ea typeface="ＭＳ Ｐゴシック" charset="-128"/>
              </a:rPr>
              <a:t>（協力団体）</a:t>
            </a:r>
          </a:p>
        </p:txBody>
      </p:sp>
      <p:sp>
        <p:nvSpPr>
          <p:cNvPr id="62" name="正方形/長方形 61"/>
          <p:cNvSpPr/>
          <p:nvPr/>
        </p:nvSpPr>
        <p:spPr bwMode="auto">
          <a:xfrm>
            <a:off x="2440782" y="4992590"/>
            <a:ext cx="1428750" cy="466725"/>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○○保険者</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（協力団体）</a:t>
            </a:r>
          </a:p>
        </p:txBody>
      </p:sp>
      <p:cxnSp>
        <p:nvCxnSpPr>
          <p:cNvPr id="9229" name="カギ線コネクタ 5"/>
          <p:cNvCxnSpPr>
            <a:cxnSpLocks noChangeShapeType="1"/>
            <a:stCxn id="61" idx="1"/>
            <a:endCxn id="82" idx="0"/>
          </p:cNvCxnSpPr>
          <p:nvPr/>
        </p:nvCxnSpPr>
        <p:spPr bwMode="auto">
          <a:xfrm rot="10800000" flipV="1">
            <a:off x="1591469" y="3660727"/>
            <a:ext cx="849313" cy="558800"/>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0" name="カギ線コネクタ 21"/>
          <p:cNvCxnSpPr>
            <a:cxnSpLocks noChangeShapeType="1"/>
            <a:stCxn id="62" idx="1"/>
            <a:endCxn id="82" idx="2"/>
          </p:cNvCxnSpPr>
          <p:nvPr/>
        </p:nvCxnSpPr>
        <p:spPr bwMode="auto">
          <a:xfrm rot="10800000">
            <a:off x="1591470" y="4714827"/>
            <a:ext cx="849313" cy="511126"/>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1" name="カギ線コネクタ 26"/>
          <p:cNvCxnSpPr>
            <a:cxnSpLocks noChangeShapeType="1"/>
          </p:cNvCxnSpPr>
          <p:nvPr/>
        </p:nvCxnSpPr>
        <p:spPr bwMode="auto">
          <a:xfrm>
            <a:off x="1238424" y="4714827"/>
            <a:ext cx="1229164" cy="674641"/>
          </a:xfrm>
          <a:prstGeom prst="bentConnector3">
            <a:avLst>
              <a:gd name="adj1" fmla="val 405"/>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9232" name="テキスト ボックス 22"/>
          <p:cNvSpPr txBox="1">
            <a:spLocks noChangeArrowheads="1"/>
          </p:cNvSpPr>
          <p:nvPr/>
        </p:nvSpPr>
        <p:spPr bwMode="auto">
          <a:xfrm>
            <a:off x="680018" y="5389466"/>
            <a:ext cx="16081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○○サービスの料金支払</a:t>
            </a:r>
          </a:p>
        </p:txBody>
      </p:sp>
      <p:sp>
        <p:nvSpPr>
          <p:cNvPr id="9233" name="テキスト ボックス 30"/>
          <p:cNvSpPr txBox="1">
            <a:spLocks noChangeArrowheads="1"/>
          </p:cNvSpPr>
          <p:nvPr/>
        </p:nvSpPr>
        <p:spPr bwMode="auto">
          <a:xfrm>
            <a:off x="1073314" y="4907640"/>
            <a:ext cx="13446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○○サービスの提供</a:t>
            </a:r>
          </a:p>
        </p:txBody>
      </p:sp>
      <p:sp>
        <p:nvSpPr>
          <p:cNvPr id="9234" name="テキスト ボックス 31"/>
          <p:cNvSpPr txBox="1">
            <a:spLocks noChangeArrowheads="1"/>
          </p:cNvSpPr>
          <p:nvPr/>
        </p:nvSpPr>
        <p:spPr bwMode="auto">
          <a:xfrm>
            <a:off x="1181894" y="3463877"/>
            <a:ext cx="1193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a:t>
            </a:r>
          </a:p>
          <a:p>
            <a:pPr eaLnBrk="1" hangingPunct="1"/>
            <a:r>
              <a:rPr lang="ja-JP" altLang="en-US">
                <a:solidFill>
                  <a:srgbClr val="000000"/>
                </a:solidFill>
              </a:rPr>
              <a:t>提供</a:t>
            </a:r>
          </a:p>
        </p:txBody>
      </p:sp>
      <p:cxnSp>
        <p:nvCxnSpPr>
          <p:cNvPr id="9235" name="直線矢印コネクタ 37"/>
          <p:cNvCxnSpPr>
            <a:cxnSpLocks noChangeShapeType="1"/>
          </p:cNvCxnSpPr>
          <p:nvPr/>
        </p:nvCxnSpPr>
        <p:spPr bwMode="auto">
          <a:xfrm flipH="1">
            <a:off x="3867944" y="3503564"/>
            <a:ext cx="828675"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9236" name="直線矢印コネクタ 48"/>
          <p:cNvCxnSpPr>
            <a:cxnSpLocks noChangeShapeType="1"/>
          </p:cNvCxnSpPr>
          <p:nvPr/>
        </p:nvCxnSpPr>
        <p:spPr bwMode="auto">
          <a:xfrm>
            <a:off x="3869532" y="3702002"/>
            <a:ext cx="82708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37" name="テキスト ボックス 52"/>
          <p:cNvSpPr txBox="1">
            <a:spLocks noChangeArrowheads="1"/>
          </p:cNvSpPr>
          <p:nvPr/>
        </p:nvSpPr>
        <p:spPr bwMode="auto">
          <a:xfrm>
            <a:off x="3867944" y="3667077"/>
            <a:ext cx="819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○○データ</a:t>
            </a:r>
            <a:endParaRPr lang="en-US" altLang="ja-JP">
              <a:solidFill>
                <a:srgbClr val="000000"/>
              </a:solidFill>
            </a:endParaRPr>
          </a:p>
          <a:p>
            <a:pPr eaLnBrk="1" hangingPunct="1"/>
            <a:r>
              <a:rPr lang="ja-JP" altLang="en-US">
                <a:solidFill>
                  <a:srgbClr val="000000"/>
                </a:solidFill>
              </a:rPr>
              <a:t>の提供</a:t>
            </a:r>
          </a:p>
        </p:txBody>
      </p:sp>
      <p:cxnSp>
        <p:nvCxnSpPr>
          <p:cNvPr id="9238" name="直線矢印コネクタ 53"/>
          <p:cNvCxnSpPr>
            <a:cxnSpLocks noChangeShapeType="1"/>
          </p:cNvCxnSpPr>
          <p:nvPr/>
        </p:nvCxnSpPr>
        <p:spPr bwMode="auto">
          <a:xfrm flipH="1" flipV="1">
            <a:off x="3875882" y="5051327"/>
            <a:ext cx="82073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39" name="テキスト ボックス 54"/>
          <p:cNvSpPr txBox="1">
            <a:spLocks noChangeArrowheads="1"/>
          </p:cNvSpPr>
          <p:nvPr/>
        </p:nvSpPr>
        <p:spPr bwMode="auto">
          <a:xfrm>
            <a:off x="3813848" y="4645671"/>
            <a:ext cx="95567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○○サービスの提供</a:t>
            </a:r>
          </a:p>
        </p:txBody>
      </p:sp>
      <p:cxnSp>
        <p:nvCxnSpPr>
          <p:cNvPr id="9240" name="カギ線コネクタ 55"/>
          <p:cNvCxnSpPr>
            <a:cxnSpLocks noChangeShapeType="1"/>
            <a:stCxn id="61" idx="2"/>
          </p:cNvCxnSpPr>
          <p:nvPr/>
        </p:nvCxnSpPr>
        <p:spPr bwMode="auto">
          <a:xfrm rot="16200000" flipH="1">
            <a:off x="3690938" y="3363071"/>
            <a:ext cx="473075" cy="1538287"/>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9241" name="カギ線コネクタ 58"/>
          <p:cNvCxnSpPr>
            <a:cxnSpLocks noChangeShapeType="1"/>
            <a:stCxn id="62" idx="0"/>
          </p:cNvCxnSpPr>
          <p:nvPr/>
        </p:nvCxnSpPr>
        <p:spPr bwMode="auto">
          <a:xfrm rot="5400000" flipH="1" flipV="1">
            <a:off x="3665563" y="3961534"/>
            <a:ext cx="520651" cy="1541462"/>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9242" name="テキスト ボックス 61"/>
          <p:cNvSpPr txBox="1">
            <a:spLocks noChangeArrowheads="1"/>
          </p:cNvSpPr>
          <p:nvPr/>
        </p:nvSpPr>
        <p:spPr bwMode="auto">
          <a:xfrm>
            <a:off x="2347119" y="4052839"/>
            <a:ext cx="15509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○○サービスの料金支払</a:t>
            </a:r>
          </a:p>
        </p:txBody>
      </p:sp>
      <p:sp>
        <p:nvSpPr>
          <p:cNvPr id="9243" name="テキスト ボックス 62"/>
          <p:cNvSpPr txBox="1">
            <a:spLocks noChangeArrowheads="1"/>
          </p:cNvSpPr>
          <p:nvPr/>
        </p:nvSpPr>
        <p:spPr bwMode="auto">
          <a:xfrm>
            <a:off x="2326666" y="4460490"/>
            <a:ext cx="15668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○○サービスの料金支払</a:t>
            </a:r>
          </a:p>
        </p:txBody>
      </p:sp>
      <p:cxnSp>
        <p:nvCxnSpPr>
          <p:cNvPr id="9244" name="直線矢印コネクタ 63"/>
          <p:cNvCxnSpPr>
            <a:cxnSpLocks noChangeShapeType="1"/>
          </p:cNvCxnSpPr>
          <p:nvPr/>
        </p:nvCxnSpPr>
        <p:spPr bwMode="auto">
          <a:xfrm>
            <a:off x="3875882" y="5173565"/>
            <a:ext cx="820737"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45" name="テキスト ボックス 64"/>
          <p:cNvSpPr txBox="1">
            <a:spLocks noChangeArrowheads="1"/>
          </p:cNvSpPr>
          <p:nvPr/>
        </p:nvSpPr>
        <p:spPr bwMode="auto">
          <a:xfrm>
            <a:off x="3867944" y="5138640"/>
            <a:ext cx="819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○○データ</a:t>
            </a:r>
            <a:endParaRPr lang="en-US" altLang="ja-JP" dirty="0">
              <a:solidFill>
                <a:srgbClr val="000000"/>
              </a:solidFill>
            </a:endParaRPr>
          </a:p>
          <a:p>
            <a:pPr eaLnBrk="1" hangingPunct="1"/>
            <a:r>
              <a:rPr lang="ja-JP" altLang="en-US" dirty="0">
                <a:solidFill>
                  <a:srgbClr val="000000"/>
                </a:solidFill>
              </a:rPr>
              <a:t>の提供</a:t>
            </a:r>
          </a:p>
        </p:txBody>
      </p:sp>
      <p:sp>
        <p:nvSpPr>
          <p:cNvPr id="82" name="正方形/長方形 81"/>
          <p:cNvSpPr/>
          <p:nvPr/>
        </p:nvSpPr>
        <p:spPr bwMode="auto">
          <a:xfrm>
            <a:off x="873919" y="4219527"/>
            <a:ext cx="1435100" cy="495300"/>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サービス利用者</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○○ハイリスク者</a:t>
            </a:r>
            <a:endParaRPr lang="en-US" altLang="ja-JP" dirty="0">
              <a:solidFill>
                <a:srgbClr val="000000"/>
              </a:solidFill>
              <a:ea typeface="ＭＳ Ｐゴシック" charset="-128"/>
            </a:endParaRPr>
          </a:p>
          <a:p>
            <a:pPr>
              <a:defRPr/>
            </a:pPr>
            <a:r>
              <a:rPr lang="en-US" altLang="ja-JP" dirty="0">
                <a:solidFill>
                  <a:srgbClr val="000000"/>
                </a:solidFill>
                <a:ea typeface="ＭＳ Ｐゴシック" charset="-128"/>
              </a:rPr>
              <a:t>(</a:t>
            </a:r>
            <a:r>
              <a:rPr lang="ja-JP" altLang="en-US" dirty="0">
                <a:solidFill>
                  <a:srgbClr val="000000"/>
                </a:solidFill>
                <a:ea typeface="ＭＳ Ｐゴシック" charset="-128"/>
              </a:rPr>
              <a:t>○○住民）</a:t>
            </a:r>
          </a:p>
        </p:txBody>
      </p:sp>
      <p:sp>
        <p:nvSpPr>
          <p:cNvPr id="9248" name="テキスト ボックス 88"/>
          <p:cNvSpPr txBox="1">
            <a:spLocks noChangeArrowheads="1"/>
          </p:cNvSpPr>
          <p:nvPr/>
        </p:nvSpPr>
        <p:spPr bwMode="auto">
          <a:xfrm rot="16200000">
            <a:off x="3133016" y="5024040"/>
            <a:ext cx="369332" cy="1930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dirty="0">
                <a:solidFill>
                  <a:schemeClr val="accent2"/>
                </a:solidFill>
              </a:rPr>
              <a:t>既に実施している部分</a:t>
            </a:r>
          </a:p>
        </p:txBody>
      </p:sp>
      <p:sp>
        <p:nvSpPr>
          <p:cNvPr id="91" name="正方形/長方形 90"/>
          <p:cNvSpPr/>
          <p:nvPr/>
        </p:nvSpPr>
        <p:spPr bwMode="auto">
          <a:xfrm>
            <a:off x="2453482" y="2732039"/>
            <a:ext cx="1422400" cy="395288"/>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solidFill>
                  <a:srgbClr val="000000"/>
                </a:solidFill>
                <a:ea typeface="ＭＳ Ｐゴシック" charset="-128"/>
              </a:rPr>
              <a:t>○○社</a:t>
            </a:r>
            <a:endParaRPr lang="en-US" altLang="ja-JP" dirty="0">
              <a:solidFill>
                <a:srgbClr val="000000"/>
              </a:solidFill>
              <a:ea typeface="ＭＳ Ｐゴシック" charset="-128"/>
            </a:endParaRPr>
          </a:p>
          <a:p>
            <a:pPr>
              <a:defRPr/>
            </a:pPr>
            <a:r>
              <a:rPr lang="ja-JP" altLang="en-US" dirty="0">
                <a:solidFill>
                  <a:srgbClr val="000000"/>
                </a:solidFill>
                <a:ea typeface="ＭＳ Ｐゴシック" charset="-128"/>
              </a:rPr>
              <a:t>（協力団体）</a:t>
            </a:r>
          </a:p>
        </p:txBody>
      </p:sp>
      <p:cxnSp>
        <p:nvCxnSpPr>
          <p:cNvPr id="9257" name="直線矢印コネクタ 37"/>
          <p:cNvCxnSpPr>
            <a:cxnSpLocks noChangeShapeType="1"/>
            <a:stCxn id="91" idx="2"/>
            <a:endCxn id="61" idx="0"/>
          </p:cNvCxnSpPr>
          <p:nvPr/>
        </p:nvCxnSpPr>
        <p:spPr bwMode="auto">
          <a:xfrm flipH="1">
            <a:off x="3158332" y="3127327"/>
            <a:ext cx="6350" cy="300037"/>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9258" name="テキスト ボックス 42"/>
          <p:cNvSpPr txBox="1">
            <a:spLocks noChangeArrowheads="1"/>
          </p:cNvSpPr>
          <p:nvPr/>
        </p:nvSpPr>
        <p:spPr bwMode="auto">
          <a:xfrm>
            <a:off x="2096294" y="3103514"/>
            <a:ext cx="13573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健康投資</a:t>
            </a:r>
          </a:p>
        </p:txBody>
      </p:sp>
      <p:sp>
        <p:nvSpPr>
          <p:cNvPr id="94" name="四角形吹き出し 60"/>
          <p:cNvSpPr>
            <a:spLocks noChangeArrowheads="1"/>
          </p:cNvSpPr>
          <p:nvPr/>
        </p:nvSpPr>
        <p:spPr bwMode="auto">
          <a:xfrm>
            <a:off x="1475582" y="2754264"/>
            <a:ext cx="900112" cy="215900"/>
          </a:xfrm>
          <a:prstGeom prst="wedgeRectCallout">
            <a:avLst>
              <a:gd name="adj1" fmla="val 36503"/>
              <a:gd name="adj2" fmla="val 92575"/>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成果②の活用</a:t>
            </a:r>
          </a:p>
        </p:txBody>
      </p:sp>
      <p:sp>
        <p:nvSpPr>
          <p:cNvPr id="95" name="四角形吹き出し 66"/>
          <p:cNvSpPr>
            <a:spLocks noChangeArrowheads="1"/>
          </p:cNvSpPr>
          <p:nvPr/>
        </p:nvSpPr>
        <p:spPr bwMode="auto">
          <a:xfrm>
            <a:off x="873919" y="3182889"/>
            <a:ext cx="903288" cy="217488"/>
          </a:xfrm>
          <a:prstGeom prst="wedgeRectCallout">
            <a:avLst>
              <a:gd name="adj1" fmla="val -6176"/>
              <a:gd name="adj2" fmla="val 98758"/>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成果③の活用</a:t>
            </a:r>
          </a:p>
        </p:txBody>
      </p:sp>
      <p:sp>
        <p:nvSpPr>
          <p:cNvPr id="9261" name="テキスト ボックス 88"/>
          <p:cNvSpPr txBox="1">
            <a:spLocks noChangeArrowheads="1"/>
          </p:cNvSpPr>
          <p:nvPr/>
        </p:nvSpPr>
        <p:spPr bwMode="auto">
          <a:xfrm>
            <a:off x="264359" y="2814589"/>
            <a:ext cx="55399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200" dirty="0">
                <a:solidFill>
                  <a:srgbClr val="FF0000"/>
                </a:solidFill>
              </a:rPr>
              <a:t>本事業において</a:t>
            </a:r>
            <a:endParaRPr lang="en-US" altLang="ja-JP" sz="1200" dirty="0">
              <a:solidFill>
                <a:srgbClr val="FF0000"/>
              </a:solidFill>
            </a:endParaRPr>
          </a:p>
          <a:p>
            <a:pPr eaLnBrk="1" hangingPunct="1"/>
            <a:r>
              <a:rPr lang="ja-JP" altLang="en-US" sz="1200" dirty="0">
                <a:solidFill>
                  <a:srgbClr val="FF0000"/>
                </a:solidFill>
              </a:rPr>
              <a:t>実施する部分</a:t>
            </a:r>
          </a:p>
        </p:txBody>
      </p:sp>
      <p:sp>
        <p:nvSpPr>
          <p:cNvPr id="9262" name="テキスト ボックス 42"/>
          <p:cNvSpPr txBox="1">
            <a:spLocks noChangeArrowheads="1"/>
          </p:cNvSpPr>
          <p:nvPr/>
        </p:nvSpPr>
        <p:spPr bwMode="auto">
          <a:xfrm>
            <a:off x="3802857" y="2946352"/>
            <a:ext cx="947737"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solidFill>
                  <a:srgbClr val="000000"/>
                </a:solidFill>
              </a:rPr>
              <a:t>○○サービスの提供、○○人材の派遣</a:t>
            </a:r>
          </a:p>
        </p:txBody>
      </p:sp>
      <p:sp>
        <p:nvSpPr>
          <p:cNvPr id="98" name="正方形/長方形 11"/>
          <p:cNvSpPr>
            <a:spLocks noChangeArrowheads="1"/>
          </p:cNvSpPr>
          <p:nvPr/>
        </p:nvSpPr>
        <p:spPr bwMode="auto">
          <a:xfrm>
            <a:off x="4767610" y="5681118"/>
            <a:ext cx="1433512" cy="393700"/>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地域版協議会</a:t>
            </a:r>
            <a:endParaRPr lang="en-US" altLang="ja-JP" dirty="0">
              <a:solidFill>
                <a:srgbClr val="000000"/>
              </a:solidFill>
            </a:endParaRPr>
          </a:p>
          <a:p>
            <a:pPr eaLnBrk="1" hangingPunct="1">
              <a:defRPr/>
            </a:pPr>
            <a:r>
              <a:rPr lang="ja-JP" altLang="en-US" dirty="0">
                <a:solidFill>
                  <a:srgbClr val="000000"/>
                </a:solidFill>
              </a:rPr>
              <a:t>（連携団体）</a:t>
            </a:r>
          </a:p>
        </p:txBody>
      </p:sp>
      <p:sp>
        <p:nvSpPr>
          <p:cNvPr id="101" name="正方形/長方形 10"/>
          <p:cNvSpPr>
            <a:spLocks noChangeArrowheads="1"/>
          </p:cNvSpPr>
          <p:nvPr/>
        </p:nvSpPr>
        <p:spPr bwMode="auto">
          <a:xfrm>
            <a:off x="4766816" y="4922690"/>
            <a:ext cx="1435100" cy="392112"/>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a:solidFill>
                  <a:srgbClr val="000000"/>
                </a:solidFill>
              </a:rPr>
              <a:t>医療法人○○</a:t>
            </a:r>
            <a:endParaRPr lang="en-US" altLang="ja-JP">
              <a:solidFill>
                <a:srgbClr val="000000"/>
              </a:solidFill>
            </a:endParaRPr>
          </a:p>
          <a:p>
            <a:pPr eaLnBrk="1" hangingPunct="1">
              <a:defRPr/>
            </a:pPr>
            <a:r>
              <a:rPr lang="ja-JP" altLang="en-US">
                <a:solidFill>
                  <a:srgbClr val="000000"/>
                </a:solidFill>
              </a:rPr>
              <a:t>（ ○○サービス提供）</a:t>
            </a:r>
          </a:p>
        </p:txBody>
      </p:sp>
      <p:sp>
        <p:nvSpPr>
          <p:cNvPr id="103" name="正方形/長方形 1"/>
          <p:cNvSpPr>
            <a:spLocks noChangeArrowheads="1"/>
          </p:cNvSpPr>
          <p:nvPr/>
        </p:nvSpPr>
        <p:spPr bwMode="auto">
          <a:xfrm>
            <a:off x="4766816" y="3439574"/>
            <a:ext cx="1435100" cy="1111541"/>
          </a:xfrm>
          <a:prstGeom prst="rect">
            <a:avLst/>
          </a:prstGeom>
          <a:solidFill>
            <a:schemeClr val="bg1">
              <a:lumMod val="85000"/>
            </a:schemeClr>
          </a:solidFill>
          <a:ln w="9525">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（株）○○</a:t>
            </a:r>
            <a:endParaRPr lang="en-US" altLang="ja-JP" dirty="0">
              <a:solidFill>
                <a:srgbClr val="000000"/>
              </a:solidFill>
            </a:endParaRPr>
          </a:p>
          <a:p>
            <a:pPr eaLnBrk="1" hangingPunct="1">
              <a:defRPr/>
            </a:pPr>
            <a:r>
              <a:rPr lang="ja-JP" altLang="en-US" dirty="0">
                <a:solidFill>
                  <a:srgbClr val="000000"/>
                </a:solidFill>
              </a:rPr>
              <a:t>（事業実施主体）</a:t>
            </a:r>
          </a:p>
        </p:txBody>
      </p:sp>
      <p:sp>
        <p:nvSpPr>
          <p:cNvPr id="105" name="四角形吹き出し 67"/>
          <p:cNvSpPr>
            <a:spLocks noChangeArrowheads="1"/>
          </p:cNvSpPr>
          <p:nvPr/>
        </p:nvSpPr>
        <p:spPr bwMode="auto">
          <a:xfrm>
            <a:off x="3802857" y="2716164"/>
            <a:ext cx="863600" cy="215900"/>
          </a:xfrm>
          <a:prstGeom prst="wedgeRectCallout">
            <a:avLst>
              <a:gd name="adj1" fmla="val -26831"/>
              <a:gd name="adj2" fmla="val 74986"/>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solidFill>
                  <a:srgbClr val="000000"/>
                </a:solidFill>
              </a:rPr>
              <a:t>成果①の活用</a:t>
            </a:r>
          </a:p>
        </p:txBody>
      </p:sp>
      <p:sp>
        <p:nvSpPr>
          <p:cNvPr id="60" name="AutoShape 10"/>
          <p:cNvSpPr>
            <a:spLocks noChangeArrowheads="1"/>
          </p:cNvSpPr>
          <p:nvPr/>
        </p:nvSpPr>
        <p:spPr bwMode="auto">
          <a:xfrm>
            <a:off x="4331911" y="47602"/>
            <a:ext cx="5445502" cy="712109"/>
          </a:xfrm>
          <a:prstGeom prst="roundRect">
            <a:avLst>
              <a:gd name="adj" fmla="val 1346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a:t>一読して理解できるよう、簡潔な言葉でまとめること。</a:t>
            </a:r>
            <a:endParaRPr lang="en-US" altLang="ja-JP" sz="1100" dirty="0"/>
          </a:p>
          <a:p>
            <a:pPr marL="171450" indent="-171450" algn="l" eaLnBrk="1" hangingPunct="1">
              <a:buFont typeface="Wingdings" panose="05000000000000000000" pitchFamily="2" charset="2"/>
              <a:buChar char="ü"/>
            </a:pPr>
            <a:r>
              <a:rPr lang="ja-JP" altLang="en-US" sz="1100" dirty="0"/>
              <a:t>枠内の記載に上書きの上、事業の全体概要図と実施イメージを作成すること。</a:t>
            </a:r>
            <a:endParaRPr lang="en-US" altLang="ja-JP" sz="1100" dirty="0"/>
          </a:p>
          <a:p>
            <a:pPr marL="171450" indent="-171450" algn="l" eaLnBrk="1" hangingPunct="1">
              <a:buFont typeface="Wingdings" panose="05000000000000000000" pitchFamily="2" charset="2"/>
              <a:buChar char="ü"/>
            </a:pPr>
            <a:r>
              <a:rPr lang="ja-JP" altLang="en-US" sz="1100" dirty="0"/>
              <a:t>本ページは</a:t>
            </a:r>
            <a:r>
              <a:rPr lang="en-US" altLang="ja-JP" sz="1100" dirty="0"/>
              <a:t>1</a:t>
            </a:r>
            <a:r>
              <a:rPr lang="ja-JP" altLang="en-US" sz="1100" dirty="0"/>
              <a:t>枚に収めること</a:t>
            </a:r>
            <a:endParaRPr lang="en-US" altLang="ja-JP" sz="1100" dirty="0"/>
          </a:p>
        </p:txBody>
      </p:sp>
      <p:cxnSp>
        <p:nvCxnSpPr>
          <p:cNvPr id="3" name="直線コネクタ 2"/>
          <p:cNvCxnSpPr/>
          <p:nvPr/>
        </p:nvCxnSpPr>
        <p:spPr bwMode="auto">
          <a:xfrm flipH="1" flipV="1">
            <a:off x="3513352" y="5550577"/>
            <a:ext cx="14363" cy="380225"/>
          </a:xfrm>
          <a:prstGeom prst="line">
            <a:avLst/>
          </a:prstGeom>
          <a:solidFill>
            <a:schemeClr val="bg1"/>
          </a:solidFill>
          <a:ln w="9525" cap="flat" cmpd="sng" algn="ctr">
            <a:solidFill>
              <a:srgbClr val="0070C0"/>
            </a:solidFill>
            <a:prstDash val="solid"/>
            <a:round/>
            <a:headEnd type="none" w="med" len="med"/>
            <a:tailEnd type="none" w="med" len="med"/>
          </a:ln>
          <a:effectLst/>
        </p:spPr>
      </p:cxnSp>
      <p:sp>
        <p:nvSpPr>
          <p:cNvPr id="55" name="正方形/長方形 61"/>
          <p:cNvSpPr>
            <a:spLocks noChangeArrowheads="1"/>
          </p:cNvSpPr>
          <p:nvPr/>
        </p:nvSpPr>
        <p:spPr bwMode="auto">
          <a:xfrm>
            <a:off x="6996160" y="2601319"/>
            <a:ext cx="2232025" cy="3395166"/>
          </a:xfrm>
          <a:prstGeom prst="rect">
            <a:avLst/>
          </a:prstGeom>
          <a:solidFill>
            <a:schemeClr val="bg1"/>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solidFill>
                <a:srgbClr val="000000"/>
              </a:solidFill>
            </a:endParaRPr>
          </a:p>
        </p:txBody>
      </p:sp>
      <p:sp>
        <p:nvSpPr>
          <p:cNvPr id="58" name="フローチャート : 複数書類 46"/>
          <p:cNvSpPr>
            <a:spLocks noChangeArrowheads="1"/>
          </p:cNvSpPr>
          <p:nvPr/>
        </p:nvSpPr>
        <p:spPr bwMode="auto">
          <a:xfrm>
            <a:off x="7085060" y="4909544"/>
            <a:ext cx="2051050" cy="258762"/>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目標③：利用者</a:t>
            </a:r>
            <a:r>
              <a:rPr lang="en-US" altLang="ja-JP" sz="1100" b="1" dirty="0">
                <a:solidFill>
                  <a:srgbClr val="000000"/>
                </a:solidFill>
              </a:rPr>
              <a:t>X</a:t>
            </a:r>
            <a:r>
              <a:rPr lang="ja-JP" altLang="en-US" sz="1100" b="1" dirty="0">
                <a:solidFill>
                  <a:srgbClr val="000000"/>
                </a:solidFill>
              </a:rPr>
              <a:t>％の行動変容</a:t>
            </a:r>
          </a:p>
        </p:txBody>
      </p:sp>
      <p:sp>
        <p:nvSpPr>
          <p:cNvPr id="59" name="フローチャート : 複数書類 51"/>
          <p:cNvSpPr>
            <a:spLocks noChangeArrowheads="1"/>
          </p:cNvSpPr>
          <p:nvPr/>
        </p:nvSpPr>
        <p:spPr bwMode="auto">
          <a:xfrm>
            <a:off x="7085060" y="2790231"/>
            <a:ext cx="2051050" cy="258763"/>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目標①：○○手法の確立</a:t>
            </a:r>
          </a:p>
        </p:txBody>
      </p:sp>
      <p:sp>
        <p:nvSpPr>
          <p:cNvPr id="63" name="フローチャート : 複数書類 52"/>
          <p:cNvSpPr>
            <a:spLocks noChangeArrowheads="1"/>
          </p:cNvSpPr>
          <p:nvPr/>
        </p:nvSpPr>
        <p:spPr bwMode="auto">
          <a:xfrm>
            <a:off x="7085060" y="3836245"/>
            <a:ext cx="2051050" cy="258763"/>
          </a:xfrm>
          <a:prstGeom prst="rect">
            <a:avLst/>
          </a:prstGeom>
          <a:solidFill>
            <a:schemeClr val="accent1">
              <a:tint val="50000"/>
              <a:satMod val="300000"/>
            </a:schemeClr>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100" b="1" dirty="0">
                <a:solidFill>
                  <a:srgbClr val="000000"/>
                </a:solidFill>
              </a:rPr>
              <a:t>目標②：見込み客</a:t>
            </a:r>
            <a:r>
              <a:rPr lang="en-US" altLang="ja-JP" sz="1100" b="1" dirty="0">
                <a:solidFill>
                  <a:srgbClr val="000000"/>
                </a:solidFill>
              </a:rPr>
              <a:t>X</a:t>
            </a:r>
            <a:r>
              <a:rPr lang="ja-JP" altLang="en-US" sz="1100" b="1" dirty="0">
                <a:solidFill>
                  <a:srgbClr val="000000"/>
                </a:solidFill>
              </a:rPr>
              <a:t>件開拓</a:t>
            </a:r>
            <a:endParaRPr lang="en-US" altLang="ja-JP" sz="1100" b="1" dirty="0">
              <a:solidFill>
                <a:srgbClr val="000000"/>
              </a:solidFill>
            </a:endParaRPr>
          </a:p>
        </p:txBody>
      </p:sp>
      <p:sp>
        <p:nvSpPr>
          <p:cNvPr id="65" name="テキスト ボックス 42"/>
          <p:cNvSpPr txBox="1">
            <a:spLocks noChangeArrowheads="1"/>
          </p:cNvSpPr>
          <p:nvPr/>
        </p:nvSpPr>
        <p:spPr bwMode="auto">
          <a:xfrm>
            <a:off x="7005685" y="5188944"/>
            <a:ext cx="2209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dirty="0">
                <a:solidFill>
                  <a:srgbClr val="000000"/>
                </a:solidFill>
              </a:rPr>
              <a:t>利用者目標</a:t>
            </a:r>
            <a:r>
              <a:rPr lang="en-US" altLang="ja-JP" dirty="0">
                <a:solidFill>
                  <a:srgbClr val="000000"/>
                </a:solidFill>
              </a:rPr>
              <a:t>X</a:t>
            </a:r>
            <a:r>
              <a:rPr lang="ja-JP" altLang="en-US" dirty="0">
                <a:solidFill>
                  <a:srgbClr val="000000"/>
                </a:solidFill>
              </a:rPr>
              <a:t>名中</a:t>
            </a:r>
            <a:r>
              <a:rPr lang="en-US" altLang="ja-JP" dirty="0">
                <a:solidFill>
                  <a:srgbClr val="000000"/>
                </a:solidFill>
              </a:rPr>
              <a:t>Y</a:t>
            </a:r>
            <a:r>
              <a:rPr lang="ja-JP" altLang="en-US" dirty="0">
                <a:solidFill>
                  <a:srgbClr val="000000"/>
                </a:solidFill>
              </a:rPr>
              <a:t>名が○○によって行動変容することを目指す。その結果を踏まえ、本事業導入による費用対効果を算出する</a:t>
            </a:r>
          </a:p>
        </p:txBody>
      </p:sp>
      <p:sp>
        <p:nvSpPr>
          <p:cNvPr id="66" name="テキスト ボックス 42"/>
          <p:cNvSpPr txBox="1">
            <a:spLocks noChangeArrowheads="1"/>
          </p:cNvSpPr>
          <p:nvPr/>
        </p:nvSpPr>
        <p:spPr bwMode="auto">
          <a:xfrm>
            <a:off x="7005685" y="3077569"/>
            <a:ext cx="2209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dirty="0">
                <a:solidFill>
                  <a:srgbClr val="000000"/>
                </a:solidFill>
              </a:rPr>
              <a:t>○○予防・生活支援サービスへの保険者からの介入方法として活用する方法を確立しマニュアルを作成する</a:t>
            </a:r>
          </a:p>
        </p:txBody>
      </p:sp>
      <p:sp>
        <p:nvSpPr>
          <p:cNvPr id="67" name="テキスト ボックス 42"/>
          <p:cNvSpPr txBox="1">
            <a:spLocks noChangeArrowheads="1"/>
          </p:cNvSpPr>
          <p:nvPr/>
        </p:nvSpPr>
        <p:spPr bwMode="auto">
          <a:xfrm>
            <a:off x="7005685" y="4109295"/>
            <a:ext cx="22098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dirty="0">
                <a:solidFill>
                  <a:srgbClr val="000000"/>
                </a:solidFill>
              </a:rPr>
              <a:t>本事業の顧客ターゲットへ</a:t>
            </a:r>
            <a:r>
              <a:rPr lang="en-US" altLang="ja-JP" dirty="0">
                <a:solidFill>
                  <a:srgbClr val="000000"/>
                </a:solidFill>
              </a:rPr>
              <a:t>XXX</a:t>
            </a:r>
            <a:r>
              <a:rPr lang="ja-JP" altLang="en-US" dirty="0">
                <a:solidFill>
                  <a:srgbClr val="000000"/>
                </a:solidFill>
              </a:rPr>
              <a:t>によってニーズや課題を把握し、</a:t>
            </a:r>
            <a:r>
              <a:rPr lang="en-US" altLang="ja-JP" dirty="0">
                <a:solidFill>
                  <a:srgbClr val="000000"/>
                </a:solidFill>
              </a:rPr>
              <a:t>X</a:t>
            </a:r>
            <a:r>
              <a:rPr lang="ja-JP" altLang="en-US" dirty="0">
                <a:solidFill>
                  <a:srgbClr val="000000"/>
                </a:solidFill>
              </a:rPr>
              <a:t>件の試験導入行う</a:t>
            </a:r>
          </a:p>
        </p:txBody>
      </p:sp>
      <p:sp>
        <p:nvSpPr>
          <p:cNvPr id="69" name="テキスト ボックス 64"/>
          <p:cNvSpPr txBox="1">
            <a:spLocks noChangeArrowheads="1"/>
          </p:cNvSpPr>
          <p:nvPr/>
        </p:nvSpPr>
        <p:spPr bwMode="auto">
          <a:xfrm>
            <a:off x="5417421" y="5374999"/>
            <a:ext cx="8191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○○の連携</a:t>
            </a:r>
          </a:p>
        </p:txBody>
      </p:sp>
      <p:cxnSp>
        <p:nvCxnSpPr>
          <p:cNvPr id="70" name="直線矢印コネクタ 53"/>
          <p:cNvCxnSpPr>
            <a:cxnSpLocks noChangeShapeType="1"/>
            <a:stCxn id="98" idx="0"/>
            <a:endCxn id="101" idx="2"/>
          </p:cNvCxnSpPr>
          <p:nvPr/>
        </p:nvCxnSpPr>
        <p:spPr bwMode="auto">
          <a:xfrm flipV="1">
            <a:off x="5484366" y="5314802"/>
            <a:ext cx="0" cy="366316"/>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75" name="直線矢印コネクタ 53"/>
          <p:cNvCxnSpPr>
            <a:cxnSpLocks noChangeShapeType="1"/>
          </p:cNvCxnSpPr>
          <p:nvPr/>
        </p:nvCxnSpPr>
        <p:spPr bwMode="auto">
          <a:xfrm flipV="1">
            <a:off x="5476005" y="4557369"/>
            <a:ext cx="0" cy="350395"/>
          </a:xfrm>
          <a:prstGeom prst="straightConnector1">
            <a:avLst/>
          </a:prstGeom>
          <a:noFill/>
          <a:ln w="9525" algn="ctr">
            <a:solidFill>
              <a:srgbClr val="FF0000"/>
            </a:solidFill>
            <a:round/>
            <a:headEnd type="arrow" w="med" len="med"/>
            <a:tailEnd type="none" w="med" len="med"/>
          </a:ln>
          <a:extLst>
            <a:ext uri="{909E8E84-426E-40DD-AFC4-6F175D3DCCD1}">
              <a14:hiddenFill xmlns:a14="http://schemas.microsoft.com/office/drawing/2010/main">
                <a:noFill/>
              </a14:hiddenFill>
            </a:ext>
          </a:extLst>
        </p:spPr>
      </p:cxnSp>
      <p:sp>
        <p:nvSpPr>
          <p:cNvPr id="76" name="テキスト ボックス 64"/>
          <p:cNvSpPr txBox="1">
            <a:spLocks noChangeArrowheads="1"/>
          </p:cNvSpPr>
          <p:nvPr/>
        </p:nvSpPr>
        <p:spPr bwMode="auto">
          <a:xfrm>
            <a:off x="5383786" y="4589025"/>
            <a:ext cx="9585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solidFill>
                  <a:srgbClr val="000000"/>
                </a:solidFill>
              </a:rPr>
              <a:t>○○の支払い</a:t>
            </a:r>
          </a:p>
        </p:txBody>
      </p:sp>
      <p:sp>
        <p:nvSpPr>
          <p:cNvPr id="57" name="AutoShape 10"/>
          <p:cNvSpPr>
            <a:spLocks noChangeArrowheads="1"/>
          </p:cNvSpPr>
          <p:nvPr/>
        </p:nvSpPr>
        <p:spPr bwMode="auto">
          <a:xfrm>
            <a:off x="128587" y="6106679"/>
            <a:ext cx="9775825" cy="688539"/>
          </a:xfrm>
          <a:prstGeom prst="roundRect">
            <a:avLst>
              <a:gd name="adj" fmla="val 8946"/>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●目指すビジネスモデルについて</a:t>
            </a:r>
            <a:endParaRPr lang="en-US" altLang="ja-JP" sz="1100" dirty="0"/>
          </a:p>
          <a:p>
            <a:pPr marL="171450" indent="-171450" algn="l" eaLnBrk="1" hangingPunct="1">
              <a:buFont typeface="Wingdings" panose="05000000000000000000" pitchFamily="2" charset="2"/>
              <a:buChar char="ü"/>
            </a:pPr>
            <a:r>
              <a:rPr lang="ja-JP" altLang="en-US" sz="1100" dirty="0"/>
              <a:t>誰が誰にどのような商品・サービスを提供するのか、商品・サービス提供のために必要なリソースと調達先等を金の流れとともに図示する。</a:t>
            </a:r>
          </a:p>
          <a:p>
            <a:pPr marL="171450" indent="-171450" algn="l" eaLnBrk="1" hangingPunct="1">
              <a:buFont typeface="Wingdings" panose="05000000000000000000" pitchFamily="2" charset="2"/>
              <a:buChar char="ü"/>
            </a:pPr>
            <a:r>
              <a:rPr lang="ja-JP" altLang="en-US" sz="1100" dirty="0"/>
              <a:t>既に実施している部分がある場合は、本事業において実施する部分が明確に分かるように示す。</a:t>
            </a:r>
          </a:p>
          <a:p>
            <a:pPr marL="171450" indent="-171450" algn="l" eaLnBrk="1" hangingPunct="1">
              <a:buFont typeface="Wingdings" panose="05000000000000000000" pitchFamily="2" charset="2"/>
              <a:buChar char="ü"/>
            </a:pPr>
            <a:r>
              <a:rPr lang="ja-JP" altLang="en-US" sz="1100" dirty="0"/>
              <a:t>医療・介護関係者、地域版協議会、自治体等と連携する場合やコンソーシアムを組成する場合は、各団体との連携内容を記載する。</a:t>
            </a:r>
            <a:endParaRPr lang="ja-JP" altLang="en-US" sz="1100" strike="sngStrike" dirty="0"/>
          </a:p>
        </p:txBody>
      </p:sp>
      <p:sp>
        <p:nvSpPr>
          <p:cNvPr id="83" name="テキスト ボックス 1"/>
          <p:cNvSpPr txBox="1">
            <a:spLocks noChangeArrowheads="1"/>
          </p:cNvSpPr>
          <p:nvPr/>
        </p:nvSpPr>
        <p:spPr bwMode="auto">
          <a:xfrm>
            <a:off x="6315741" y="2189250"/>
            <a:ext cx="3451225" cy="27622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rPr>
              <a:t>補助事業実施による成果目標</a:t>
            </a:r>
          </a:p>
        </p:txBody>
      </p:sp>
      <p:sp>
        <p:nvSpPr>
          <p:cNvPr id="84" name="AutoShape 10"/>
          <p:cNvSpPr>
            <a:spLocks noChangeArrowheads="1"/>
          </p:cNvSpPr>
          <p:nvPr/>
        </p:nvSpPr>
        <p:spPr bwMode="auto">
          <a:xfrm>
            <a:off x="4331911" y="1512712"/>
            <a:ext cx="5445502" cy="594369"/>
          </a:xfrm>
          <a:prstGeom prst="roundRect">
            <a:avLst>
              <a:gd name="adj" fmla="val 13461"/>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r>
              <a:rPr lang="ja-JP" altLang="en-US" sz="1100" dirty="0"/>
              <a:t>●補助事業実施による成果目標について</a:t>
            </a:r>
            <a:endParaRPr lang="en-US" altLang="ja-JP" sz="1100" dirty="0"/>
          </a:p>
          <a:p>
            <a:pPr marL="171450" indent="-171450" algn="l" eaLnBrk="1" hangingPunct="1">
              <a:buFont typeface="Wingdings" panose="05000000000000000000" pitchFamily="2" charset="2"/>
              <a:buChar char="ü"/>
            </a:pPr>
            <a:r>
              <a:rPr lang="ja-JP" altLang="en-US" sz="1100" dirty="0"/>
              <a:t>補助事業を通じて達成したい目標を定性・定量両面で設定し記述すること。</a:t>
            </a:r>
            <a:endParaRPr lang="en-US" altLang="ja-JP" sz="1100" dirty="0"/>
          </a:p>
          <a:p>
            <a:pPr marL="171450" indent="-171450" algn="l" eaLnBrk="1" hangingPunct="1">
              <a:buFont typeface="Wingdings" panose="05000000000000000000" pitchFamily="2" charset="2"/>
              <a:buChar char="ü"/>
            </a:pPr>
            <a:r>
              <a:rPr lang="ja-JP" altLang="en-US" sz="1100" dirty="0"/>
              <a:t>本事業で得る成果の活用箇所をビジネスモデル図に示すこと</a:t>
            </a:r>
            <a:endParaRPr lang="en-US" altLang="ja-JP" sz="1100" dirty="0"/>
          </a:p>
        </p:txBody>
      </p:sp>
      <p:sp>
        <p:nvSpPr>
          <p:cNvPr id="85"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＜事業概要＞</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２．目指すビジネスモデルと成果目標</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795805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１．事業の背景と課題解決シナリオ</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①事業の背景・経緯</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149" name="Rectangle 5"/>
          <p:cNvSpPr>
            <a:spLocks noChangeArrowheads="1"/>
          </p:cNvSpPr>
          <p:nvPr/>
        </p:nvSpPr>
        <p:spPr bwMode="auto">
          <a:xfrm>
            <a:off x="128588" y="980729"/>
            <a:ext cx="9648825" cy="561662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defRPr/>
            </a:pPr>
            <a:r>
              <a:rPr kumimoji="1" lang="ja-JP" altLang="en-US" sz="1400" dirty="0"/>
              <a:t>本事業の構想・実現に至るまでの貴団体これまでの取組</a:t>
            </a:r>
          </a:p>
          <a:p>
            <a:pPr algn="l" eaLnBrk="1" hangingPunct="1">
              <a:spcBef>
                <a:spcPct val="30000"/>
              </a:spcBef>
              <a:buFont typeface="Wingdings" pitchFamily="2" charset="2"/>
              <a:buChar char="ü"/>
              <a:defRPr/>
            </a:pPr>
            <a:r>
              <a:rPr kumimoji="1" lang="ja-JP" altLang="en-US" sz="1400" dirty="0"/>
              <a:t>なぜ本事業の着想に至ったのか、どのようなニーズ・シーズから本事業のアイディアが生まれたのか</a:t>
            </a:r>
            <a:endParaRPr kumimoji="1" lang="en-US" altLang="ja-JP" sz="1400" dirty="0"/>
          </a:p>
          <a:p>
            <a:pPr algn="l" eaLnBrk="1" hangingPunct="1">
              <a:spcBef>
                <a:spcPct val="30000"/>
              </a:spcBef>
              <a:buFont typeface="Wingdings" pitchFamily="2" charset="2"/>
              <a:buChar char="ü"/>
              <a:defRPr/>
            </a:pPr>
            <a:r>
              <a:rPr kumimoji="1" lang="ja-JP" altLang="en-US" sz="1400" dirty="0"/>
              <a:t>貴団体による独自の調査や関係者との協議、類似サービス提供等の経緯</a:t>
            </a:r>
            <a:endParaRPr kumimoji="1" lang="en-US" altLang="ja-JP" sz="1400" dirty="0"/>
          </a:p>
          <a:p>
            <a:pPr algn="l" eaLnBrk="1" hangingPunct="1">
              <a:spcBef>
                <a:spcPct val="30000"/>
              </a:spcBef>
              <a:buFont typeface="Wingdings" pitchFamily="2" charset="2"/>
              <a:buChar char="ü"/>
              <a:defRPr/>
            </a:pPr>
            <a:r>
              <a:rPr kumimoji="1" lang="ja-JP" altLang="en-US" sz="1400" dirty="0"/>
              <a:t>貴団体の取組からわかった、生活者、事業者・保険者・自治体等における現状、問題点、その原因に係る事実関係</a:t>
            </a:r>
            <a:endParaRPr kumimoji="1" lang="en-US" altLang="ja-JP" sz="1400" dirty="0"/>
          </a:p>
          <a:p>
            <a:pPr marL="0" indent="0" algn="l" eaLnBrk="1" hangingPunct="1">
              <a:spcBef>
                <a:spcPct val="30000"/>
              </a:spcBef>
            </a:pPr>
            <a:endParaRPr kumimoji="1" lang="en-US" altLang="ja-JP" sz="1400" dirty="0"/>
          </a:p>
          <a:p>
            <a:pPr marL="0" indent="0" algn="l" eaLnBrk="1" hangingPunct="1">
              <a:spcBef>
                <a:spcPct val="30000"/>
              </a:spcBef>
            </a:pPr>
            <a:r>
              <a:rPr kumimoji="1" lang="ja-JP" altLang="en-US" sz="1400" dirty="0"/>
              <a:t>を具体的に記述すること。</a:t>
            </a:r>
            <a:endParaRPr kumimoji="1" lang="en-US" altLang="ja-JP" sz="1400" dirty="0"/>
          </a:p>
        </p:txBody>
      </p:sp>
      <p:sp>
        <p:nvSpPr>
          <p:cNvPr id="8" name="AutoShape 10"/>
          <p:cNvSpPr>
            <a:spLocks noChangeArrowheads="1"/>
          </p:cNvSpPr>
          <p:nvPr/>
        </p:nvSpPr>
        <p:spPr bwMode="auto">
          <a:xfrm>
            <a:off x="7019412" y="93355"/>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128588" y="908720"/>
            <a:ext cx="9648825" cy="5904656"/>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t>想定するサービスの利用者の状態像、利用者にとってのサービスの価値</a:t>
            </a:r>
            <a:endParaRPr kumimoji="1" lang="en-US" altLang="ja-JP" sz="1400" dirty="0"/>
          </a:p>
          <a:p>
            <a:pPr marL="266700" indent="-266700" algn="l">
              <a:spcBef>
                <a:spcPct val="30000"/>
              </a:spcBef>
              <a:buFont typeface="Wingdings" pitchFamily="2" charset="2"/>
              <a:buChar char="ü"/>
              <a:defRPr/>
            </a:pPr>
            <a:r>
              <a:rPr kumimoji="1" lang="ja-JP" altLang="en-US" sz="1400" dirty="0"/>
              <a:t>サービスの特長、既存の類似サービス・動向やそれらとの違い</a:t>
            </a:r>
            <a:endParaRPr kumimoji="1" lang="en-US" altLang="ja-JP" sz="1400" dirty="0"/>
          </a:p>
          <a:p>
            <a:pPr marL="266700" indent="-266700" algn="l">
              <a:spcBef>
                <a:spcPct val="30000"/>
              </a:spcBef>
              <a:buFont typeface="Wingdings" pitchFamily="2" charset="2"/>
              <a:buChar char="ü"/>
              <a:defRPr/>
            </a:pPr>
            <a:r>
              <a:rPr kumimoji="1" lang="ja-JP" altLang="en-US" sz="1400" dirty="0"/>
              <a:t>サービスイメージ図・写真</a:t>
            </a:r>
            <a:endParaRPr kumimoji="1" lang="en-US" altLang="ja-JP" sz="1400" dirty="0"/>
          </a:p>
          <a:p>
            <a:pPr marL="266700" indent="-266700" algn="l">
              <a:spcBef>
                <a:spcPct val="30000"/>
              </a:spcBef>
              <a:buFont typeface="Wingdings" pitchFamily="2" charset="2"/>
              <a:buChar char="ü"/>
              <a:defRPr/>
            </a:pPr>
            <a:r>
              <a:rPr kumimoji="1" lang="ja-JP" altLang="en-US" sz="1400" dirty="0"/>
              <a:t>サービスの価格体系、費用負担者とマネタイズの方法の想定</a:t>
            </a:r>
            <a:endParaRPr kumimoji="1" lang="en-US" altLang="ja-JP" sz="1400" dirty="0"/>
          </a:p>
          <a:p>
            <a:pPr marL="266700" indent="-266700" algn="l">
              <a:spcBef>
                <a:spcPct val="30000"/>
              </a:spcBef>
              <a:buFont typeface="Wingdings" pitchFamily="2" charset="2"/>
              <a:buChar char="ü"/>
              <a:defRPr/>
            </a:pPr>
            <a:r>
              <a:rPr kumimoji="1" lang="ja-JP" altLang="en-US" sz="1400" dirty="0"/>
              <a:t>当該サービスの市場性や将来性とその根拠</a:t>
            </a:r>
            <a:endParaRPr kumimoji="1" lang="en-US" altLang="ja-JP" sz="1400" dirty="0"/>
          </a:p>
          <a:p>
            <a:pPr algn="l" eaLnBrk="1" hangingPunct="1">
              <a:spcBef>
                <a:spcPct val="30000"/>
              </a:spcBef>
              <a:defRPr/>
            </a:pPr>
            <a:endParaRPr kumimoji="1" lang="en-US" altLang="ja-JP" sz="1400" dirty="0"/>
          </a:p>
          <a:p>
            <a:pPr algn="l" eaLnBrk="1" hangingPunct="1">
              <a:spcBef>
                <a:spcPct val="30000"/>
              </a:spcBef>
              <a:defRPr/>
            </a:pPr>
            <a:r>
              <a:rPr kumimoji="1" lang="ja-JP" altLang="en-US" sz="1400" dirty="0"/>
              <a:t>を具体的に記述すること。</a:t>
            </a:r>
            <a:endParaRPr kumimoji="1" lang="en-US" altLang="ja-JP" sz="1400" dirty="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
        <p:nvSpPr>
          <p:cNvPr id="7"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１．事業の背景と課題解決シナリオ</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②社会実装を目指すサービス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212332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128588" y="908720"/>
            <a:ext cx="9648825" cy="5904656"/>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t>事業実施主体やパートナー事業者の強み</a:t>
            </a:r>
            <a:endParaRPr kumimoji="1" lang="en-US" altLang="ja-JP" sz="1400" dirty="0"/>
          </a:p>
          <a:p>
            <a:pPr marL="266700" indent="-266700" algn="l">
              <a:spcBef>
                <a:spcPct val="30000"/>
              </a:spcBef>
              <a:buFont typeface="Wingdings" pitchFamily="2" charset="2"/>
              <a:buChar char="ü"/>
              <a:defRPr/>
            </a:pPr>
            <a:r>
              <a:rPr kumimoji="1" lang="ja-JP" altLang="en-US" sz="1400" dirty="0"/>
              <a:t>サービスの品質確保の方策</a:t>
            </a:r>
            <a:endParaRPr kumimoji="1" lang="en-US" altLang="ja-JP" sz="1400" dirty="0"/>
          </a:p>
          <a:p>
            <a:pPr marL="266700" indent="-266700" algn="l">
              <a:spcBef>
                <a:spcPct val="30000"/>
              </a:spcBef>
              <a:buFont typeface="Wingdings" pitchFamily="2" charset="2"/>
              <a:buChar char="ü"/>
              <a:defRPr/>
            </a:pPr>
            <a:r>
              <a:rPr kumimoji="1" lang="ja-JP" altLang="en-US" sz="1400" dirty="0"/>
              <a:t>顧客獲得や流通拡大の方策</a:t>
            </a:r>
            <a:endParaRPr kumimoji="1" lang="en-US" altLang="ja-JP" sz="1400" dirty="0"/>
          </a:p>
          <a:p>
            <a:pPr marL="266700" indent="-266700" algn="l">
              <a:spcBef>
                <a:spcPct val="30000"/>
              </a:spcBef>
              <a:buFont typeface="Wingdings" pitchFamily="2" charset="2"/>
              <a:buChar char="ü"/>
              <a:defRPr/>
            </a:pPr>
            <a:r>
              <a:rPr kumimoji="1" lang="ja-JP" altLang="en-US" sz="1400" dirty="0"/>
              <a:t>規制・制度上の課題とその対応策（グレーゾーン解消制度あるいは企業実証特例制度の利用につながる可能性のある場合には、それらの記述も含む）</a:t>
            </a:r>
            <a:endParaRPr kumimoji="1" lang="en-US" altLang="ja-JP" sz="1400" dirty="0"/>
          </a:p>
          <a:p>
            <a:pPr marL="266700" indent="-266700" algn="l">
              <a:spcBef>
                <a:spcPct val="30000"/>
              </a:spcBef>
              <a:buFont typeface="Wingdings" pitchFamily="2" charset="2"/>
              <a:buChar char="ü"/>
              <a:defRPr/>
            </a:pPr>
            <a:r>
              <a:rPr kumimoji="1" lang="ja-JP" altLang="en-US" sz="1400" dirty="0"/>
              <a:t>モデル収支（採算を確保できる売上・経費の構造、顧客数、単価等）</a:t>
            </a:r>
            <a:endParaRPr kumimoji="1" lang="en-US" altLang="ja-JP" sz="1400" dirty="0"/>
          </a:p>
          <a:p>
            <a:pPr marL="266700" indent="-266700" algn="l">
              <a:spcBef>
                <a:spcPct val="30000"/>
              </a:spcBef>
              <a:buFont typeface="Wingdings" pitchFamily="2" charset="2"/>
              <a:buChar char="ü"/>
              <a:defRPr/>
            </a:pPr>
            <a:r>
              <a:rPr kumimoji="1" lang="ja-JP" altLang="en-US" sz="1400" dirty="0"/>
              <a:t>その他、目指すビジネスモデルの実現可能性を裏付ける根拠等</a:t>
            </a:r>
            <a:endParaRPr kumimoji="1" lang="en-US" altLang="ja-JP" sz="1400" dirty="0"/>
          </a:p>
          <a:p>
            <a:pPr algn="l" eaLnBrk="1" hangingPunct="1">
              <a:spcBef>
                <a:spcPct val="30000"/>
              </a:spcBef>
              <a:defRPr/>
            </a:pPr>
            <a:endParaRPr kumimoji="1" lang="en-US" altLang="ja-JP" sz="1400" dirty="0"/>
          </a:p>
          <a:p>
            <a:pPr algn="l" eaLnBrk="1" hangingPunct="1">
              <a:spcBef>
                <a:spcPct val="30000"/>
              </a:spcBef>
              <a:defRPr/>
            </a:pPr>
            <a:r>
              <a:rPr kumimoji="1" lang="ja-JP" altLang="en-US" sz="1400" dirty="0"/>
              <a:t>を具体的に記述すること。</a:t>
            </a:r>
            <a:endParaRPr kumimoji="1" lang="en-US" altLang="ja-JP" sz="1400" dirty="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
        <p:nvSpPr>
          <p:cNvPr id="7"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２．目指すビジネスモデルと成果目標</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①目指すビジネスモデル</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412556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128588" y="908720"/>
            <a:ext cx="9648825" cy="5904656"/>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t>申請時点における、目指すビジネスモデルに向けた到達点（現時点でわかっていること、できているもの）</a:t>
            </a:r>
            <a:endParaRPr kumimoji="1" lang="en-US" altLang="ja-JP" sz="1400" dirty="0"/>
          </a:p>
          <a:p>
            <a:pPr marL="266700" indent="-266700" algn="l">
              <a:spcBef>
                <a:spcPct val="30000"/>
              </a:spcBef>
              <a:buFont typeface="Wingdings" pitchFamily="2" charset="2"/>
              <a:buChar char="ü"/>
              <a:defRPr/>
            </a:pPr>
            <a:r>
              <a:rPr kumimoji="1" lang="ja-JP" altLang="en-US" sz="1400" dirty="0"/>
              <a:t>目指すビジネスモデルの実現に向けた中長期のステップ</a:t>
            </a:r>
            <a:endParaRPr kumimoji="1" lang="en-US" altLang="ja-JP" sz="1400" dirty="0"/>
          </a:p>
          <a:p>
            <a:pPr marL="266700" indent="-266700" algn="l">
              <a:spcBef>
                <a:spcPct val="30000"/>
              </a:spcBef>
              <a:buFont typeface="Wingdings" pitchFamily="2" charset="2"/>
              <a:buChar char="ü"/>
              <a:defRPr/>
            </a:pPr>
            <a:r>
              <a:rPr kumimoji="1" lang="ja-JP" altLang="en-US" sz="1400" dirty="0"/>
              <a:t>各ステップにおけるマイルストーン（達成したい目標）</a:t>
            </a:r>
            <a:endParaRPr kumimoji="1" lang="en-US" altLang="ja-JP" sz="1400" dirty="0"/>
          </a:p>
          <a:p>
            <a:pPr marL="266700" indent="-266700" algn="l">
              <a:spcBef>
                <a:spcPct val="30000"/>
              </a:spcBef>
              <a:buFont typeface="Wingdings" pitchFamily="2" charset="2"/>
              <a:buChar char="ü"/>
              <a:defRPr/>
            </a:pPr>
            <a:r>
              <a:rPr kumimoji="1" lang="ja-JP" altLang="en-US" sz="1400" dirty="0"/>
              <a:t>本補助事業により達成したい成果目標</a:t>
            </a:r>
            <a:endParaRPr kumimoji="1" lang="en-US" altLang="ja-JP" sz="1400" dirty="0"/>
          </a:p>
          <a:p>
            <a:pPr algn="l">
              <a:spcBef>
                <a:spcPct val="30000"/>
              </a:spcBef>
              <a:defRPr/>
            </a:pPr>
            <a:endParaRPr kumimoji="1" lang="en-US" altLang="ja-JP" sz="1400" dirty="0"/>
          </a:p>
          <a:p>
            <a:pPr algn="l">
              <a:spcBef>
                <a:spcPct val="30000"/>
              </a:spcBef>
              <a:defRPr/>
            </a:pPr>
            <a:r>
              <a:rPr kumimoji="1" lang="ja-JP" altLang="en-US" sz="1400" dirty="0"/>
              <a:t>を具体的に記述すること。</a:t>
            </a:r>
            <a:endParaRPr kumimoji="1" lang="en-US" altLang="ja-JP" sz="1400" dirty="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
        <p:nvSpPr>
          <p:cNvPr id="7"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２．目指すビジネスモデルと成果目標</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②ビジネスモデル構築に向けたロードマップ</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4266915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128588" y="908720"/>
            <a:ext cx="9648825" cy="5904656"/>
          </a:xfrm>
          <a:prstGeom prst="rect">
            <a:avLst/>
          </a:prstGeom>
          <a:no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t>本補助事業により達成したい成果目標の詳細</a:t>
            </a:r>
            <a:endParaRPr kumimoji="1" lang="en-US" altLang="ja-JP" sz="1400" dirty="0"/>
          </a:p>
          <a:p>
            <a:pPr marL="266700" indent="-266700" algn="l">
              <a:spcBef>
                <a:spcPct val="30000"/>
              </a:spcBef>
              <a:buFont typeface="Wingdings" pitchFamily="2" charset="2"/>
              <a:buChar char="ü"/>
              <a:defRPr/>
            </a:pPr>
            <a:r>
              <a:rPr kumimoji="1" lang="ja-JP" altLang="en-US" sz="1400" dirty="0"/>
              <a:t>目標達成に向けた計画とそのポイントや工夫する点</a:t>
            </a:r>
            <a:endParaRPr kumimoji="1" lang="en-US" altLang="ja-JP" sz="1400" dirty="0"/>
          </a:p>
          <a:p>
            <a:pPr marL="266700" indent="-266700" algn="l">
              <a:spcBef>
                <a:spcPct val="30000"/>
              </a:spcBef>
              <a:buFont typeface="Wingdings" pitchFamily="2" charset="2"/>
              <a:buChar char="ü"/>
              <a:defRPr/>
            </a:pPr>
            <a:r>
              <a:rPr lang="ja-JP" altLang="en-US" sz="1400" dirty="0">
                <a:latin typeface="+mj-ea"/>
              </a:rPr>
              <a:t>提供するサービス、調査する内容、協力者、フィールド、対象者と人数、実施方法等</a:t>
            </a:r>
            <a:endParaRPr lang="en-US" altLang="ja-JP" sz="1400" dirty="0">
              <a:latin typeface="+mj-ea"/>
            </a:endParaRPr>
          </a:p>
          <a:p>
            <a:pPr algn="l">
              <a:spcBef>
                <a:spcPct val="30000"/>
              </a:spcBef>
              <a:defRPr/>
            </a:pPr>
            <a:endParaRPr kumimoji="1" lang="en-US" altLang="ja-JP" sz="1400" dirty="0"/>
          </a:p>
          <a:p>
            <a:pPr algn="l">
              <a:spcBef>
                <a:spcPct val="30000"/>
              </a:spcBef>
              <a:defRPr/>
            </a:pPr>
            <a:r>
              <a:rPr lang="ja-JP" altLang="en-US" sz="1400" dirty="0">
                <a:latin typeface="+mj-ea"/>
              </a:rPr>
              <a:t>可能な限り具体的な数値や名称を記載すること</a:t>
            </a:r>
            <a:r>
              <a:rPr kumimoji="1" lang="ja-JP" altLang="en-US" sz="1400" dirty="0"/>
              <a:t>。</a:t>
            </a:r>
            <a:endParaRPr kumimoji="1" lang="en-US" altLang="ja-JP" sz="1400" dirty="0"/>
          </a:p>
        </p:txBody>
      </p:sp>
      <p:sp>
        <p:nvSpPr>
          <p:cNvPr id="5"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
        <p:nvSpPr>
          <p:cNvPr id="7"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①成果目標の達成に向けた計画</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366136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ChangeArrowheads="1"/>
          </p:cNvSpPr>
          <p:nvPr/>
        </p:nvSpPr>
        <p:spPr bwMode="auto">
          <a:xfrm>
            <a:off x="128588" y="908721"/>
            <a:ext cx="9648825" cy="568893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387350" indent="-285750" algn="l" eaLnBrk="1" hangingPunct="1">
              <a:spcBef>
                <a:spcPct val="30000"/>
              </a:spcBef>
              <a:buFont typeface="Wingdings" panose="05000000000000000000" pitchFamily="2" charset="2"/>
              <a:buChar char="ü"/>
              <a:defRPr/>
            </a:pPr>
            <a:r>
              <a:rPr kumimoji="1" lang="ja-JP" altLang="en-US" sz="1400" dirty="0"/>
              <a:t>目標達成に向けて取り組む具体的な作業項目と担当する団体名を記述すること。（未定の場合はその旨明記すること）</a:t>
            </a:r>
            <a:endParaRPr kumimoji="1" lang="en-US" altLang="ja-JP" sz="1400" dirty="0"/>
          </a:p>
          <a:p>
            <a:pPr marL="387350" indent="-285750" algn="l" eaLnBrk="1" hangingPunct="1">
              <a:spcBef>
                <a:spcPct val="30000"/>
              </a:spcBef>
              <a:buFont typeface="Wingdings" panose="05000000000000000000" pitchFamily="2" charset="2"/>
              <a:buChar char="ü"/>
              <a:defRPr/>
            </a:pPr>
            <a:r>
              <a:rPr lang="ja-JP" altLang="en-US" sz="1400" dirty="0">
                <a:latin typeface="+mj-ea"/>
              </a:rPr>
              <a:t>作業項目は大・中・小項目に分けるなど、わかりやすくかつ詳細に記述すること。</a:t>
            </a:r>
            <a:endParaRPr lang="en-US" altLang="ja-JP" sz="1400" dirty="0">
              <a:latin typeface="+mj-ea"/>
            </a:endParaRPr>
          </a:p>
          <a:p>
            <a:pPr marL="387350" indent="-285750" algn="l" eaLnBrk="1" hangingPunct="1">
              <a:spcBef>
                <a:spcPct val="30000"/>
              </a:spcBef>
              <a:buFont typeface="Wingdings" panose="05000000000000000000" pitchFamily="2" charset="2"/>
              <a:buChar char="ü"/>
              <a:defRPr/>
            </a:pPr>
            <a:r>
              <a:rPr lang="ja-JP" altLang="en-US" sz="1400" dirty="0">
                <a:latin typeface="+mj-ea"/>
              </a:rPr>
              <a:t>次項目のスケジュール表の実施事項の項目と対応させること。</a:t>
            </a:r>
          </a:p>
          <a:p>
            <a:pPr marL="387350" indent="-285750" algn="l" eaLnBrk="1" hangingPunct="1">
              <a:spcBef>
                <a:spcPct val="30000"/>
              </a:spcBef>
              <a:buFont typeface="Wingdings" panose="05000000000000000000" pitchFamily="2" charset="2"/>
              <a:buChar char="ü"/>
              <a:defRPr/>
            </a:pPr>
            <a:endParaRPr kumimoji="1" lang="ja-JP" altLang="en-US" sz="1400" dirty="0"/>
          </a:p>
        </p:txBody>
      </p:sp>
      <p:sp>
        <p:nvSpPr>
          <p:cNvPr id="10" name="AutoShape 10"/>
          <p:cNvSpPr>
            <a:spLocks noChangeArrowheads="1"/>
          </p:cNvSpPr>
          <p:nvPr/>
        </p:nvSpPr>
        <p:spPr bwMode="auto">
          <a:xfrm>
            <a:off x="7040438" y="91277"/>
            <a:ext cx="2736975"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100" dirty="0"/>
              <a:t>白枠内の注記を削除して作成すること</a:t>
            </a:r>
            <a:endParaRPr lang="en-US" altLang="ja-JP" sz="1100" dirty="0"/>
          </a:p>
        </p:txBody>
      </p:sp>
      <p:sp>
        <p:nvSpPr>
          <p:cNvPr id="8" name="Text Box 2"/>
          <p:cNvSpPr txBox="1">
            <a:spLocks noChangeArrowheads="1"/>
          </p:cNvSpPr>
          <p:nvPr/>
        </p:nvSpPr>
        <p:spPr bwMode="auto">
          <a:xfrm>
            <a:off x="6692" y="41959"/>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＜事業の詳細＞ ３．補助事業の実施内容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②実施事項の詳細</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440703689"/>
      </p:ext>
    </p:extLst>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CBA09DC851A2514582347B6DB8879F00" ma:contentTypeVersion="0" ma:contentTypeDescription="新しいドキュメントを作成します。" ma:contentTypeScope="" ma:versionID="6acbe6ad473e0eb251f763d9b251dc14">
  <xsd:schema xmlns:xsd="http://www.w3.org/2001/XMLSchema" xmlns:xs="http://www.w3.org/2001/XMLSchema" xmlns:p="http://schemas.microsoft.com/office/2006/metadata/properties" targetNamespace="http://schemas.microsoft.com/office/2006/metadata/properties" ma:root="true" ma:fieldsID="f9974ba431af1fc2c41082800503912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11E5F0-596E-4559-877C-8FF3C2234F46}">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0372fa20-b011-48c2-8bf6-20a6f4cb80f7"/>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8CA39AC-FB14-4399-80FF-FBAC9D8200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5D3834A-7BF5-41A7-BE3C-3E14EBD001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Pages>0</Pages>
  <Words>2892</Words>
  <Characters>0</Characters>
  <Application>Microsoft Office PowerPoint</Application>
  <DocSecurity>0</DocSecurity>
  <PresentationFormat>ユーザー設定</PresentationFormat>
  <Lines>0</Lines>
  <Paragraphs>337</Paragraphs>
  <Slides>14</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HGPｺﾞｼｯｸE</vt:lpstr>
      <vt:lpstr>HGPｺﾞｼｯｸM</vt:lpstr>
      <vt:lpstr>HG丸ｺﾞｼｯｸM-PRO</vt:lpstr>
      <vt:lpstr>ＭＳ Ｐゴシック</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122</cp:revision>
  <cp:lastPrinted>1899-12-30T00:00:00Z</cp:lastPrinted>
  <dcterms:created xsi:type="dcterms:W3CDTF">2006-08-31T19:51:59Z</dcterms:created>
  <dcterms:modified xsi:type="dcterms:W3CDTF">2021-05-07T01:35:37Z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y fmtid="{D5CDD505-2E9C-101B-9397-08002B2CF9AE}" pid="3" name="ContentTypeId">
    <vt:lpwstr>0x010100CBA09DC851A2514582347B6DB8879F00</vt:lpwstr>
  </property>
</Properties>
</file>