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362" r:id="rId2"/>
    <p:sldId id="416" r:id="rId3"/>
    <p:sldId id="421" r:id="rId4"/>
    <p:sldId id="398" r:id="rId5"/>
    <p:sldId id="419" r:id="rId6"/>
    <p:sldId id="407" r:id="rId7"/>
    <p:sldId id="423" r:id="rId8"/>
    <p:sldId id="422" r:id="rId9"/>
    <p:sldId id="412" r:id="rId10"/>
    <p:sldId id="388" r:id="rId11"/>
    <p:sldId id="386" r:id="rId12"/>
    <p:sldId id="420" r:id="rId13"/>
    <p:sldId id="410" r:id="rId14"/>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0000"/>
    <a:srgbClr val="FFFF99"/>
    <a:srgbClr val="000099"/>
    <a:srgbClr val="FF7C80"/>
    <a:srgbClr val="FFFFCC"/>
    <a:srgbClr val="0033CC"/>
    <a:srgbClr val="FFCC66"/>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9" autoAdjust="0"/>
    <p:restoredTop sz="93633" autoAdjust="0"/>
  </p:normalViewPr>
  <p:slideViewPr>
    <p:cSldViewPr>
      <p:cViewPr varScale="1">
        <p:scale>
          <a:sx n="106" d="100"/>
          <a:sy n="106" d="100"/>
        </p:scale>
        <p:origin x="1632" y="96"/>
      </p:cViewPr>
      <p:guideLst>
        <p:guide orient="horz" pos="2069"/>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2020/5/28</a:t>
            </a:fld>
            <a:endParaRPr lang="en-US" altLang="ja-JP" dirty="0"/>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D04494FC-1F49-42B8-A891-0C97866010DA}" type="slidenum">
              <a:rPr lang="ja-JP" altLang="en-US">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21507" name="Rectangle 2"/>
          <p:cNvSpPr>
            <a:spLocks noGrp="1" noRot="1" noChangeAspect="1" noChangeArrowheads="1" noTextEdit="1"/>
          </p:cNvSpPr>
          <p:nvPr>
            <p:ph type="sldImg"/>
          </p:nvPr>
        </p:nvSpPr>
        <p:spPr>
          <a:xfrm>
            <a:off x="708025" y="739775"/>
            <a:ext cx="5341938" cy="3698875"/>
          </a:xfrm>
        </p:spPr>
      </p:sp>
      <p:sp>
        <p:nvSpPr>
          <p:cNvPr id="21508" name="Rectangle 3"/>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dirty="0">
              <a:latin typeface="Arial" panose="020B0604020202020204" pitchFamily="34" charset="0"/>
            </a:endParaRPr>
          </a:p>
        </p:txBody>
      </p:sp>
    </p:spTree>
    <p:extLst>
      <p:ext uri="{BB962C8B-B14F-4D97-AF65-F5344CB8AC3E}">
        <p14:creationId xmlns:p14="http://schemas.microsoft.com/office/powerpoint/2010/main" val="2250158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4469F044-EA95-4B34-B322-6671317ABE1E}" type="slidenum">
              <a:rPr lang="ja-JP" altLang="en-US">
                <a:ea typeface="ＭＳ Ｐゴシック" panose="020B0600070205080204" pitchFamily="50" charset="-128"/>
              </a:rPr>
              <a:pPr algn="r" eaLnBrk="1" hangingPunct="1">
                <a:spcBef>
                  <a:spcPct val="0"/>
                </a:spcBef>
              </a:pPr>
              <a:t>10</a:t>
            </a:fld>
            <a:endParaRPr lang="en-US" altLang="ja-JP">
              <a:ea typeface="ＭＳ Ｐゴシック" panose="020B0600070205080204" pitchFamily="50" charset="-128"/>
            </a:endParaRPr>
          </a:p>
        </p:txBody>
      </p:sp>
      <p:sp>
        <p:nvSpPr>
          <p:cNvPr id="35843" name="Rectangle 2"/>
          <p:cNvSpPr>
            <a:spLocks noGrp="1" noRot="1" noChangeAspect="1" noChangeArrowheads="1" noTextEdit="1"/>
          </p:cNvSpPr>
          <p:nvPr>
            <p:ph type="sldImg"/>
          </p:nvPr>
        </p:nvSpPr>
        <p:spPr/>
      </p:sp>
      <p:sp>
        <p:nvSpPr>
          <p:cNvPr id="3584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624732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0B47F3C-3BB5-4D50-8F8A-CA245F911C04}" type="slidenum">
              <a:rPr lang="ja-JP" altLang="en-US">
                <a:ea typeface="ＭＳ Ｐゴシック" panose="020B0600070205080204" pitchFamily="50" charset="-128"/>
              </a:rPr>
              <a:pPr algn="r" eaLnBrk="1" hangingPunct="1">
                <a:spcBef>
                  <a:spcPct val="0"/>
                </a:spcBef>
              </a:pPr>
              <a:t>11</a:t>
            </a:fld>
            <a:endParaRPr lang="en-US" altLang="ja-JP">
              <a:ea typeface="ＭＳ Ｐゴシック" panose="020B0600070205080204" pitchFamily="50" charset="-128"/>
            </a:endParaRPr>
          </a:p>
        </p:txBody>
      </p:sp>
      <p:sp>
        <p:nvSpPr>
          <p:cNvPr id="34819" name="Rectangle 2"/>
          <p:cNvSpPr>
            <a:spLocks noGrp="1" noRot="1" noChangeAspect="1" noChangeArrowheads="1" noTextEdit="1"/>
          </p:cNvSpPr>
          <p:nvPr>
            <p:ph type="sldImg"/>
          </p:nvPr>
        </p:nvSpPr>
        <p:spPr/>
      </p:sp>
      <p:sp>
        <p:nvSpPr>
          <p:cNvPr id="34820"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389642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marL="0" marR="0" lvl="0" indent="0" algn="r" defTabSz="922338" rtl="0" eaLnBrk="1" fontAlgn="base" latinLnBrk="0" hangingPunct="1">
              <a:lnSpc>
                <a:spcPct val="100000"/>
              </a:lnSpc>
              <a:spcBef>
                <a:spcPct val="0"/>
              </a:spcBef>
              <a:spcAft>
                <a:spcPct val="0"/>
              </a:spcAft>
              <a:buClrTx/>
              <a:buSzTx/>
              <a:buFontTx/>
              <a:buNone/>
              <a:tabLst/>
              <a:defRPr/>
            </a:pPr>
            <a:fld id="{AD814A6B-67F7-4720-9673-9DA2CA5E5F37}" type="slidenum">
              <a:rPr kumimoji="0"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338" rtl="0" eaLnBrk="1" fontAlgn="base" latinLnBrk="0" hangingPunct="1">
                <a:lnSpc>
                  <a:spcPct val="100000"/>
                </a:lnSpc>
                <a:spcBef>
                  <a:spcPct val="0"/>
                </a:spcBef>
                <a:spcAft>
                  <a:spcPct val="0"/>
                </a:spcAft>
                <a:buClrTx/>
                <a:buSzTx/>
                <a:buFontTx/>
                <a:buNone/>
                <a:tabLst/>
                <a:defRPr/>
              </a:pPr>
              <a:t>12</a:t>
            </a:fld>
            <a:endParaRPr kumimoji="0"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803526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D814A6B-67F7-4720-9673-9DA2CA5E5F37}" type="slidenum">
              <a:rPr lang="ja-JP" altLang="en-US">
                <a:ea typeface="ＭＳ Ｐゴシック" panose="020B0600070205080204" pitchFamily="50" charset="-128"/>
              </a:rPr>
              <a:pPr algn="r" eaLnBrk="1" hangingPunct="1">
                <a:spcBef>
                  <a:spcPct val="0"/>
                </a:spcBef>
              </a:pPr>
              <a:t>13</a:t>
            </a:fld>
            <a:endParaRPr lang="en-US" altLang="ja-JP">
              <a:ea typeface="ＭＳ Ｐゴシック" panose="020B0600070205080204" pitchFamily="50" charset="-128"/>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099419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2</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13296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4215135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4</a:t>
            </a:fld>
            <a:endParaRPr lang="en-US" altLang="ja-JP">
              <a:ea typeface="ＭＳ Ｐゴシック" panose="020B0600070205080204" pitchFamily="50" charset="-128"/>
            </a:endParaRPr>
          </a:p>
        </p:txBody>
      </p:sp>
      <p:sp>
        <p:nvSpPr>
          <p:cNvPr id="23555" name="Rectangle 2"/>
          <p:cNvSpPr>
            <a:spLocks noGrp="1" noRot="1" noChangeAspect="1" noChangeArrowheads="1" noTextEdit="1"/>
          </p:cNvSpPr>
          <p:nvPr>
            <p:ph type="sldImg"/>
          </p:nvPr>
        </p:nvSpPr>
        <p:spPr/>
      </p:sp>
      <p:sp>
        <p:nvSpPr>
          <p:cNvPr id="2355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88233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5</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691590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930654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7</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2592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8</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802879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D5FF737-CF4E-4A1E-AA8E-1F9247CDB23E}" type="slidenum">
              <a:rPr lang="ja-JP" altLang="en-US">
                <a:ea typeface="ＭＳ Ｐゴシック" panose="020B0600070205080204" pitchFamily="50" charset="-128"/>
              </a:rPr>
              <a:pPr algn="r" eaLnBrk="1" hangingPunct="1">
                <a:spcBef>
                  <a:spcPct val="0"/>
                </a:spcBef>
              </a:pPr>
              <a:t>9</a:t>
            </a:fld>
            <a:endParaRPr lang="en-US" altLang="ja-JP">
              <a:ea typeface="ＭＳ Ｐゴシック" panose="020B0600070205080204" pitchFamily="50" charset="-128"/>
            </a:endParaRPr>
          </a:p>
        </p:txBody>
      </p:sp>
      <p:sp>
        <p:nvSpPr>
          <p:cNvPr id="33795" name="Rectangle 2"/>
          <p:cNvSpPr>
            <a:spLocks noGrp="1" noRot="1" noChangeAspect="1" noChangeArrowheads="1" noTextEdit="1"/>
          </p:cNvSpPr>
          <p:nvPr>
            <p:ph type="sldImg"/>
          </p:nvPr>
        </p:nvSpPr>
        <p:spPr/>
      </p:sp>
      <p:sp>
        <p:nvSpPr>
          <p:cNvPr id="3379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904299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a:off x="703734" y="55689"/>
            <a:ext cx="8496944" cy="781023"/>
          </a:xfrm>
          <a:prstGeom prst="rect">
            <a:avLst/>
          </a:prstGeom>
          <a:solidFill>
            <a:schemeClr val="bg1">
              <a:lumMod val="95000"/>
              <a:alpha val="55000"/>
            </a:schemeClr>
          </a:solidFill>
          <a:ln>
            <a:noFill/>
          </a:ln>
        </p:spPr>
        <p:txBody>
          <a:bodyPr anchor="ctr"/>
          <a:lstStyle/>
          <a:p>
            <a:pPr eaLnBrk="0" hangingPunct="0">
              <a:defRPr/>
            </a:pPr>
            <a:r>
              <a:rPr lang="ja-JP" altLang="en-US" sz="1500" b="1" dirty="0">
                <a:solidFill>
                  <a:schemeClr val="tx2"/>
                </a:solidFill>
              </a:rPr>
              <a:t>令和２年度ヘルスケアサービス社会実装事業費補助金</a:t>
            </a:r>
            <a:endParaRPr lang="en-US" altLang="ja-JP" sz="1500" b="1" dirty="0">
              <a:solidFill>
                <a:schemeClr val="tx2"/>
              </a:solidFill>
            </a:endParaRPr>
          </a:p>
          <a:p>
            <a:pPr eaLnBrk="0" hangingPunct="0">
              <a:defRPr/>
            </a:pPr>
            <a:r>
              <a:rPr lang="ja-JP" altLang="en-US" sz="1500" b="1" dirty="0">
                <a:solidFill>
                  <a:schemeClr val="tx2"/>
                </a:solidFill>
              </a:rPr>
              <a:t>ヘルスケアサービス社会実装事業（ヘルスケアサービス創出支援）</a:t>
            </a:r>
          </a:p>
          <a:p>
            <a:pPr eaLnBrk="0" hangingPunct="0">
              <a:defRPr/>
            </a:pPr>
            <a:r>
              <a:rPr lang="ja-JP" altLang="en-US" sz="2400" dirty="0">
                <a:solidFill>
                  <a:schemeClr val="tx2"/>
                </a:solidFill>
              </a:rPr>
              <a:t>提 案 書</a:t>
            </a:r>
          </a:p>
        </p:txBody>
      </p:sp>
      <p:sp>
        <p:nvSpPr>
          <p:cNvPr id="4"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a:p>
        </p:txBody>
      </p:sp>
      <p:sp>
        <p:nvSpPr>
          <p:cNvPr id="2" name="Text Box 4"/>
          <p:cNvSpPr txBox="1">
            <a:spLocks noChangeArrowheads="1"/>
          </p:cNvSpPr>
          <p:nvPr userDrawn="1"/>
        </p:nvSpPr>
        <p:spPr bwMode="auto">
          <a:xfrm>
            <a:off x="9031491" y="76017"/>
            <a:ext cx="745717" cy="246221"/>
          </a:xfrm>
          <a:prstGeom prst="rect">
            <a:avLst/>
          </a:prstGeom>
          <a:solidFill>
            <a:schemeClr val="bg1"/>
          </a:solid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t>様式１－２</a:t>
            </a:r>
          </a:p>
        </p:txBody>
      </p:sp>
    </p:spTree>
    <p:extLst>
      <p:ext uri="{BB962C8B-B14F-4D97-AF65-F5344CB8AC3E}">
        <p14:creationId xmlns:p14="http://schemas.microsoft.com/office/powerpoint/2010/main" val="1377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5"/>
          <p:cNvGraphicFramePr>
            <a:graphicFrameLocks noGrp="1"/>
          </p:cNvGraphicFramePr>
          <p:nvPr>
            <p:extLst>
              <p:ext uri="{D42A27DB-BD31-4B8C-83A1-F6EECF244321}">
                <p14:modId xmlns:p14="http://schemas.microsoft.com/office/powerpoint/2010/main" val="1357348492"/>
              </p:ext>
            </p:extLst>
          </p:nvPr>
        </p:nvGraphicFramePr>
        <p:xfrm>
          <a:off x="271686" y="1037808"/>
          <a:ext cx="9361040" cy="5393726"/>
        </p:xfrm>
        <a:graphic>
          <a:graphicData uri="http://schemas.openxmlformats.org/drawingml/2006/table">
            <a:tbl>
              <a:tblPr>
                <a:tableStyleId>{616DA210-FB5B-4158-B5E0-FEB733F419BA}</a:tableStyleId>
              </a:tblPr>
              <a:tblGrid>
                <a:gridCol w="2755449">
                  <a:extLst>
                    <a:ext uri="{9D8B030D-6E8A-4147-A177-3AD203B41FA5}">
                      <a16:colId xmlns:a16="http://schemas.microsoft.com/office/drawing/2014/main" val="20000"/>
                    </a:ext>
                  </a:extLst>
                </a:gridCol>
                <a:gridCol w="1244531">
                  <a:extLst>
                    <a:ext uri="{9D8B030D-6E8A-4147-A177-3AD203B41FA5}">
                      <a16:colId xmlns:a16="http://schemas.microsoft.com/office/drawing/2014/main" val="20001"/>
                    </a:ext>
                  </a:extLst>
                </a:gridCol>
                <a:gridCol w="1818931">
                  <a:extLst>
                    <a:ext uri="{9D8B030D-6E8A-4147-A177-3AD203B41FA5}">
                      <a16:colId xmlns:a16="http://schemas.microsoft.com/office/drawing/2014/main" val="20002"/>
                    </a:ext>
                  </a:extLst>
                </a:gridCol>
                <a:gridCol w="2201864">
                  <a:extLst>
                    <a:ext uri="{9D8B030D-6E8A-4147-A177-3AD203B41FA5}">
                      <a16:colId xmlns:a16="http://schemas.microsoft.com/office/drawing/2014/main" val="2155113889"/>
                    </a:ext>
                  </a:extLst>
                </a:gridCol>
                <a:gridCol w="1340265">
                  <a:extLst>
                    <a:ext uri="{9D8B030D-6E8A-4147-A177-3AD203B41FA5}">
                      <a16:colId xmlns:a16="http://schemas.microsoft.com/office/drawing/2014/main" val="3111075094"/>
                    </a:ext>
                  </a:extLst>
                </a:gridCol>
              </a:tblGrid>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事業名：</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代表団体名：</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参加団体：</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協力団体：</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実施地域：</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8034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テーマ：</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horzOverflow="overflow"/>
                </a:tc>
                <a:tc gridSpan="4">
                  <a:txBody>
                    <a:bodyPr/>
                    <a:lstStyle/>
                    <a:p>
                      <a:pPr marL="0" marR="0" lvl="0" indent="-360000" algn="l"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ⅰ</a:t>
                      </a:r>
                      <a:r>
                        <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）健康経営：中小企業等における健康経営の取組を支えるサービス</a:t>
                      </a: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ⅱ</a:t>
                      </a:r>
                      <a:r>
                        <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アクティブシニア：定年退職後も継続的に社会参加を促すための意識啓蒙や就労教育を提供することで高齢者の居場所と役割や仕事を創出し、要介護状態になることの予防や、介護度の進行抑制に資するサービス</a:t>
                      </a: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ⅲ</a:t>
                      </a:r>
                      <a:r>
                        <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）地域包括ケア：フレイルや認知症等の予防、早期発見および共生に資するサービス等の主に高齢者を対象としたサービス</a:t>
                      </a: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ⅳ</a:t>
                      </a:r>
                      <a:r>
                        <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サービス仲介：ヘルスケアサービス提供事業者と、利用者（消費者）の中間に位置しそのサービスを評価・選択し利用者（消費者）に紹介する役割を担う仲介者とが連携して、流通構造の構築に資するサービス</a:t>
                      </a: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ⅴ</a:t>
                      </a:r>
                      <a:r>
                        <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その他：上記のテーマには該当しないものや、該当テーマを１つに限定することが難しいものであっても、健康寿命の延伸や地域包括ケアシステムの構築に資するものであって、社会的な波及効果が期待されるサービス</a:t>
                      </a:r>
                    </a:p>
                  </a:txBody>
                  <a:tcPr marT="45701" marB="45701"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3593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本事業における有料サービス提供の有無：</a:t>
                      </a:r>
                    </a:p>
                  </a:txBody>
                  <a:tcPr marT="45701" marB="45701"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あり／なし</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a:ln>
                            <a:noFill/>
                          </a:ln>
                          <a:effectLst/>
                          <a:latin typeface="HGPｺﾞｼｯｸM" pitchFamily="50" charset="-128"/>
                          <a:ea typeface="HGPｺﾞｼｯｸM" pitchFamily="50" charset="-128"/>
                        </a:rPr>
                        <a:t>事業費</a:t>
                      </a:r>
                      <a:endParaRPr kumimoji="0" lang="en-US" altLang="ja-JP" sz="1400" u="none" strike="noStrike" cap="none" normalizeH="0" baseline="0" dirty="0">
                        <a:ln>
                          <a:noFill/>
                        </a:ln>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a:ln>
                            <a:noFill/>
                          </a:ln>
                          <a:effectLst/>
                          <a:latin typeface="HGPｺﾞｼｯｸM" pitchFamily="50" charset="-128"/>
                          <a:ea typeface="HGPｺﾞｼｯｸM" pitchFamily="50" charset="-128"/>
                        </a:rPr>
                        <a:t>（補助対象経費）：</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ｘｘｘ</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ｘｘｘ－</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7"/>
                  </a:ext>
                </a:extLst>
              </a:tr>
              <a:tr h="3593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健康経営銘柄等の</a:t>
                      </a:r>
                      <a:endParaRPr kumimoji="0" lang="en-US" altLang="ja-JP" sz="1400" b="0" i="0" u="none" strike="noStrike" cap="none" normalizeH="0" baseline="0" dirty="0">
                        <a:ln>
                          <a:noFill/>
                        </a:ln>
                        <a:solidFill>
                          <a:schemeClr val="tx1"/>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取得状況：</a:t>
                      </a:r>
                    </a:p>
                  </a:txBody>
                  <a:tcPr marT="45701" marB="45701" anchor="ctr" horzOverflow="overflow">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なし／</a:t>
                      </a:r>
                      <a:r>
                        <a:rPr kumimoji="0" lang="zh-TW" altLang="en-US" sz="1400" b="0" i="0" u="none" strike="noStrike" cap="none" normalizeH="0" baseline="0" dirty="0">
                          <a:ln>
                            <a:noFill/>
                          </a:ln>
                          <a:solidFill>
                            <a:srgbClr val="FF0000"/>
                          </a:solidFill>
                          <a:effectLst/>
                          <a:latin typeface="HGPｺﾞｼｯｸM" pitchFamily="50" charset="-128"/>
                          <a:ea typeface="HGPｺﾞｼｯｸM" pitchFamily="50" charset="-128"/>
                        </a:rPr>
                        <a:t>健康経営銘柄２０１</a:t>
                      </a: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９／</a:t>
                      </a:r>
                      <a:r>
                        <a:rPr kumimoji="0" lang="zh-TW" altLang="en-US" sz="1400" b="0" i="0" u="none" strike="noStrike" cap="none" normalizeH="0" baseline="0" dirty="0">
                          <a:ln>
                            <a:noFill/>
                          </a:ln>
                          <a:solidFill>
                            <a:srgbClr val="FF0000"/>
                          </a:solidFill>
                          <a:effectLst/>
                          <a:latin typeface="HGPｺﾞｼｯｸM" pitchFamily="50" charset="-128"/>
                          <a:ea typeface="HGPｺﾞｼｯｸM" pitchFamily="50" charset="-128"/>
                        </a:rPr>
                        <a:t>健康経営優良法人２０１</a:t>
                      </a: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９</a:t>
                      </a:r>
                    </a:p>
                  </a:txBody>
                  <a:tcPr marT="45701" marB="45701" anchor="ctr" horzOverflow="overflow">
                    <a:solidFill>
                      <a:schemeClr val="bg1"/>
                    </a:solidFill>
                  </a:tcPr>
                </a:tc>
                <a:tc hMerge="1">
                  <a:txBody>
                    <a:bodyPr/>
                    <a:lstStyle/>
                    <a:p>
                      <a:endParaRPr kumimoji="1" lang="ja-JP" altLang="en-US"/>
                    </a:p>
                  </a:txBody>
                  <a:tcPr/>
                </a:tc>
                <a:tc>
                  <a:txBody>
                    <a:bodyPr/>
                    <a:lstStyle/>
                    <a:p>
                      <a:r>
                        <a:rPr kumimoji="1" lang="ja-JP" altLang="en-US" sz="1400" dirty="0">
                          <a:latin typeface="HGPｺﾞｼｯｸM" panose="020B0600000000000000" pitchFamily="50" charset="-128"/>
                          <a:ea typeface="HGPｺﾞｼｯｸM" panose="020B0600000000000000" pitchFamily="50" charset="-128"/>
                        </a:rPr>
                        <a:t>医療・介護関係者との</a:t>
                      </a:r>
                      <a:endParaRPr kumimoji="1" lang="en-US" altLang="ja-JP" sz="1400" dirty="0">
                        <a:latin typeface="HGPｺﾞｼｯｸM" panose="020B0600000000000000" pitchFamily="50" charset="-128"/>
                        <a:ea typeface="HGPｺﾞｼｯｸM" panose="020B0600000000000000" pitchFamily="50" charset="-128"/>
                      </a:endParaRPr>
                    </a:p>
                    <a:p>
                      <a:r>
                        <a:rPr kumimoji="1" lang="ja-JP" altLang="en-US" sz="1400" dirty="0">
                          <a:latin typeface="HGPｺﾞｼｯｸM" panose="020B0600000000000000" pitchFamily="50" charset="-128"/>
                          <a:ea typeface="HGPｺﾞｼｯｸM" panose="020B0600000000000000" pitchFamily="50" charset="-128"/>
                        </a:rPr>
                        <a:t>連携の有無：</a:t>
                      </a:r>
                    </a:p>
                  </a:txBody>
                  <a:tcPr marT="45701" marB="45701"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あり／なし</a:t>
                      </a:r>
                    </a:p>
                  </a:txBody>
                  <a:tcPr marT="45701" marB="45701" anchor="ctr" horzOverflow="overflow"/>
                </a:tc>
                <a:extLst>
                  <a:ext uri="{0D108BD9-81ED-4DB2-BD59-A6C34878D82A}">
                    <a16:rowId xmlns:a16="http://schemas.microsoft.com/office/drawing/2014/main" val="10009"/>
                  </a:ext>
                </a:extLst>
              </a:tr>
              <a:tr h="5889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申請者またはコンソーシアムの地域版次世代ヘルスケア産業協議会（以下、地域版協議会）への参加状況：</a:t>
                      </a:r>
                    </a:p>
                  </a:txBody>
                  <a:tcPr marT="45701" marB="45701" horzOverflow="overflow">
                    <a:solidFill>
                      <a:schemeClr val="bg1"/>
                    </a:solidFill>
                  </a:tcPr>
                </a:tc>
                <a:tc gridSpan="4">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a:ln>
                            <a:noFill/>
                          </a:ln>
                          <a:solidFill>
                            <a:srgbClr val="FF0000"/>
                          </a:solidFill>
                          <a:effectLst/>
                          <a:latin typeface="HGPｺﾞｼｯｸM" pitchFamily="50" charset="-128"/>
                          <a:ea typeface="HGPｺﾞｼｯｸM" pitchFamily="50" charset="-128"/>
                        </a:rPr>
                        <a:t>① 地域版協議会会員である　／　地域版協議会の活動に参加している</a:t>
                      </a:r>
                      <a:endParaRPr kumimoji="0" lang="en-US" altLang="ja-JP" sz="1200" u="none" strike="noStrike" cap="none" normalizeH="0" baseline="0" dirty="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a:ln>
                            <a:noFill/>
                          </a:ln>
                          <a:solidFill>
                            <a:srgbClr val="FF0000"/>
                          </a:solidFill>
                          <a:effectLst/>
                          <a:latin typeface="HGPｺﾞｼｯｸM" pitchFamily="50" charset="-128"/>
                          <a:ea typeface="HGPｺﾞｼｯｸM" pitchFamily="50" charset="-128"/>
                        </a:rPr>
                        <a:t>② 地域版協議会は設立準備中であり、会員になる（参加する）予定である</a:t>
                      </a:r>
                      <a:endParaRPr kumimoji="0" lang="en-US" altLang="ja-JP" sz="1200" u="none" strike="noStrike" cap="none" normalizeH="0" baseline="0" dirty="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a:ln>
                            <a:noFill/>
                          </a:ln>
                          <a:solidFill>
                            <a:srgbClr val="FF0000"/>
                          </a:solidFill>
                          <a:effectLst/>
                          <a:latin typeface="HGPｺﾞｼｯｸM" pitchFamily="50" charset="-128"/>
                          <a:ea typeface="HGPｺﾞｼｯｸM" pitchFamily="50" charset="-128"/>
                        </a:rPr>
                        <a:t>③ その他　（地域版協議会はあるが接触したことはない、地域版協議会がない、</a:t>
                      </a:r>
                      <a:endParaRPr kumimoji="0" lang="en-US" altLang="ja-JP" sz="1200" u="none" strike="noStrike" cap="none" normalizeH="0" baseline="0" dirty="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a:ln>
                            <a:noFill/>
                          </a:ln>
                          <a:solidFill>
                            <a:srgbClr val="FF0000"/>
                          </a:solidFill>
                          <a:effectLst/>
                          <a:latin typeface="HGPｺﾞｼｯｸM" pitchFamily="50" charset="-128"/>
                          <a:ea typeface="HGPｺﾞｼｯｸM" pitchFamily="50" charset="-128"/>
                        </a:rPr>
                        <a:t>　　　　　　　　設置準備中だが会員になる（参加する）予定はない、等）</a:t>
                      </a:r>
                      <a:endParaRPr kumimoji="0" lang="en-US" altLang="ja-JP" sz="120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horzOverflow="overflow">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bl>
          </a:graphicData>
        </a:graphic>
      </p:graphicFrame>
      <p:sp>
        <p:nvSpPr>
          <p:cNvPr id="3115" name="AutoShape 10"/>
          <p:cNvSpPr>
            <a:spLocks noChangeArrowheads="1"/>
          </p:cNvSpPr>
          <p:nvPr/>
        </p:nvSpPr>
        <p:spPr bwMode="auto">
          <a:xfrm>
            <a:off x="919758" y="2996952"/>
            <a:ext cx="1825967" cy="1008112"/>
          </a:xfrm>
          <a:prstGeom prst="wedgeRoundRectCallout">
            <a:avLst>
              <a:gd name="adj1" fmla="val 63794"/>
              <a:gd name="adj2" fmla="val -21876"/>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lvl="1" indent="0" algn="l" eaLnBrk="1" hangingPunct="1">
              <a:defRPr/>
            </a:pPr>
            <a:r>
              <a:rPr lang="ja-JP" altLang="en-US" sz="1100" dirty="0"/>
              <a:t>右記より該当するテーマのみを記載すること。</a:t>
            </a:r>
            <a:endParaRPr lang="en-US" altLang="ja-JP" sz="1100" dirty="0"/>
          </a:p>
          <a:p>
            <a:pPr marL="0" lvl="1" indent="0" algn="l" eaLnBrk="1" hangingPunct="1">
              <a:defRPr/>
            </a:pPr>
            <a:r>
              <a:rPr lang="ja-JP" altLang="en-US" sz="1100" dirty="0"/>
              <a:t>複数選択可だが、メインとなるテーマ１つに下線を引くこと。</a:t>
            </a:r>
            <a:endParaRPr lang="en-US" altLang="ja-JP" sz="1100" dirty="0"/>
          </a:p>
        </p:txBody>
      </p:sp>
      <p:sp>
        <p:nvSpPr>
          <p:cNvPr id="3118" name="AutoShape 10"/>
          <p:cNvSpPr>
            <a:spLocks noChangeArrowheads="1"/>
          </p:cNvSpPr>
          <p:nvPr/>
        </p:nvSpPr>
        <p:spPr bwMode="auto">
          <a:xfrm>
            <a:off x="5384254" y="4196184"/>
            <a:ext cx="2458242" cy="615819"/>
          </a:xfrm>
          <a:prstGeom prst="wedgeRoundRectCallout">
            <a:avLst>
              <a:gd name="adj1" fmla="val -6842"/>
              <a:gd name="adj2" fmla="val 9110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事業費は、様式</a:t>
            </a:r>
            <a:r>
              <a:rPr lang="en-US" altLang="ja-JP" sz="1100" dirty="0"/>
              <a:t>2</a:t>
            </a:r>
            <a:r>
              <a:rPr lang="ja-JP" altLang="en-US" sz="1100" dirty="0"/>
              <a:t>「事業収支計画書」の</a:t>
            </a:r>
            <a:r>
              <a:rPr lang="ja-JP" altLang="ja-JP" sz="1100" dirty="0"/>
              <a:t>補助対象経費</a:t>
            </a:r>
            <a:r>
              <a:rPr lang="ja-JP" altLang="en-US" sz="1100" dirty="0"/>
              <a:t>（</a:t>
            </a:r>
            <a:r>
              <a:rPr lang="en-US" altLang="ja-JP" sz="1100" dirty="0"/>
              <a:t>B)</a:t>
            </a:r>
            <a:r>
              <a:rPr lang="ja-JP" altLang="en-US" sz="1100" dirty="0"/>
              <a:t>を記入すること。</a:t>
            </a:r>
            <a:endParaRPr lang="ja-JP" altLang="ja-JP" sz="1100" dirty="0"/>
          </a:p>
        </p:txBody>
      </p:sp>
      <p:sp>
        <p:nvSpPr>
          <p:cNvPr id="8" name="AutoShape 10"/>
          <p:cNvSpPr>
            <a:spLocks noChangeArrowheads="1"/>
          </p:cNvSpPr>
          <p:nvPr/>
        </p:nvSpPr>
        <p:spPr bwMode="auto">
          <a:xfrm>
            <a:off x="6757913" y="620688"/>
            <a:ext cx="2983856"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a:t>特に指示がない場合、以下枠内の赤文字部分に黒字で上書きすること</a:t>
            </a:r>
            <a:endParaRPr lang="en-US" altLang="ja-JP" sz="1200" dirty="0"/>
          </a:p>
        </p:txBody>
      </p:sp>
      <p:sp>
        <p:nvSpPr>
          <p:cNvPr id="10" name="AutoShape 10"/>
          <p:cNvSpPr>
            <a:spLocks noChangeArrowheads="1"/>
          </p:cNvSpPr>
          <p:nvPr/>
        </p:nvSpPr>
        <p:spPr bwMode="auto">
          <a:xfrm>
            <a:off x="3938321" y="1628800"/>
            <a:ext cx="5639185" cy="3600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単独事業者での応募にあたっては、参加団体の記入は必要ない。</a:t>
            </a:r>
            <a:endParaRPr lang="ja-JP" altLang="ja-JP" sz="1100" dirty="0"/>
          </a:p>
        </p:txBody>
      </p:sp>
      <p:sp>
        <p:nvSpPr>
          <p:cNvPr id="13" name="AutoShape 10"/>
          <p:cNvSpPr>
            <a:spLocks noChangeArrowheads="1"/>
          </p:cNvSpPr>
          <p:nvPr/>
        </p:nvSpPr>
        <p:spPr bwMode="auto">
          <a:xfrm>
            <a:off x="5807293" y="6597352"/>
            <a:ext cx="4206875" cy="729357"/>
          </a:xfrm>
          <a:prstGeom prst="wedgeRoundRectCallout">
            <a:avLst>
              <a:gd name="adj1" fmla="val -58785"/>
              <a:gd name="adj2" fmla="val -48941"/>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いずれかを選択すること。</a:t>
            </a:r>
            <a:endParaRPr lang="en-US" altLang="ja-JP" sz="1100" dirty="0"/>
          </a:p>
          <a:p>
            <a:pPr algn="l" eaLnBrk="1" hangingPunct="1"/>
            <a:r>
              <a:rPr lang="ja-JP" altLang="en-US" sz="1100" dirty="0"/>
              <a:t>補足：　「参加」の例：　自社の所属する業界団体等が会員であり、間接的に活動している場合、等</a:t>
            </a:r>
            <a:endParaRPr lang="en-US" altLang="ja-JP" sz="1100" dirty="0"/>
          </a:p>
        </p:txBody>
      </p:sp>
      <p:sp>
        <p:nvSpPr>
          <p:cNvPr id="14" name="AutoShape 10"/>
          <p:cNvSpPr>
            <a:spLocks noChangeArrowheads="1"/>
          </p:cNvSpPr>
          <p:nvPr/>
        </p:nvSpPr>
        <p:spPr bwMode="auto">
          <a:xfrm>
            <a:off x="8624614" y="4812003"/>
            <a:ext cx="2016224" cy="479618"/>
          </a:xfrm>
          <a:prstGeom prst="wedgeRoundRectCallout">
            <a:avLst>
              <a:gd name="adj1" fmla="val -35398"/>
              <a:gd name="adj2" fmla="val 6209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公募要領に基づき、いずれかを選択すること。</a:t>
            </a:r>
            <a:endParaRPr lang="ja-JP" altLang="ja-JP"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9"/>
          <p:cNvSpPr>
            <a:spLocks noChangeArrowheads="1"/>
          </p:cNvSpPr>
          <p:nvPr/>
        </p:nvSpPr>
        <p:spPr bwMode="auto">
          <a:xfrm>
            <a:off x="93987" y="908720"/>
            <a:ext cx="9648825" cy="5328568"/>
          </a:xfrm>
          <a:prstGeom prst="rect">
            <a:avLst/>
          </a:prstGeom>
          <a:solidFill>
            <a:schemeClr val="bg1"/>
          </a:solidFill>
          <a:ln w="9525" algn="ctr">
            <a:solidFill>
              <a:schemeClr val="bg2"/>
            </a:solidFill>
            <a:miter lim="800000"/>
            <a:headEnd/>
            <a:tailEnd/>
          </a:ln>
        </p:spPr>
        <p:txBody>
          <a:bodyPr/>
          <a:lstStyle>
            <a:lvl1pPr marL="2857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本事業実施における個人情報保護方針（個人情報を保護するための取組み及び漏洩した場合の対策・運用方法等）を示すこと。</a:t>
            </a:r>
          </a:p>
          <a:p>
            <a:pPr lvl="1" algn="l" eaLnBrk="1" hangingPunct="1">
              <a:spcBef>
                <a:spcPct val="30000"/>
              </a:spcBef>
              <a:buFont typeface="Arial" panose="020B0604020202020204" pitchFamily="34" charset="0"/>
              <a:buChar char="•"/>
            </a:pPr>
            <a:r>
              <a:rPr kumimoji="1" lang="ja-JP" altLang="en-US" sz="1400" dirty="0"/>
              <a:t>本事業において取得する個人情報保護対象と考えられる情報を列挙すること。</a:t>
            </a:r>
          </a:p>
          <a:p>
            <a:pPr lvl="1" algn="l" eaLnBrk="1" hangingPunct="1">
              <a:spcBef>
                <a:spcPct val="30000"/>
              </a:spcBef>
              <a:buFont typeface="Arial" panose="020B0604020202020204" pitchFamily="34" charset="0"/>
              <a:buChar char="•"/>
            </a:pPr>
            <a:r>
              <a:rPr kumimoji="1" lang="ja-JP" altLang="en-US" sz="1400" dirty="0"/>
              <a:t>本事業において取得する個人情報等を必要な事業者間で共有する際の、具体的な情報項目の提示や個人からの同意等を得る仕組みを示すこと。</a:t>
            </a:r>
          </a:p>
        </p:txBody>
      </p:sp>
      <p:sp>
        <p:nvSpPr>
          <p:cNvPr id="6"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a:t>白枠内の注記を削除して作成すること</a:t>
            </a:r>
            <a:endParaRPr lang="en-US" altLang="ja-JP" sz="1200" dirty="0"/>
          </a:p>
        </p:txBody>
      </p:sp>
      <p:sp>
        <p:nvSpPr>
          <p:cNvPr id="5" name="AutoShape 10"/>
          <p:cNvSpPr>
            <a:spLocks noChangeArrowheads="1"/>
          </p:cNvSpPr>
          <p:nvPr/>
        </p:nvSpPr>
        <p:spPr bwMode="auto">
          <a:xfrm>
            <a:off x="847750" y="3717032"/>
            <a:ext cx="8440737" cy="2232248"/>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a:latin typeface="ＭＳ Ｐゴシック" charset="-128"/>
                <a:ea typeface="ＭＳ Ｐゴシック" charset="-128"/>
              </a:rPr>
              <a:t>＜情報管理及び秘密保持について　（交付規程第</a:t>
            </a:r>
            <a:r>
              <a:rPr kumimoji="1" lang="en-US" altLang="ja-JP" sz="1200" dirty="0">
                <a:latin typeface="ＭＳ Ｐゴシック" charset="-128"/>
                <a:ea typeface="ＭＳ Ｐゴシック" charset="-128"/>
              </a:rPr>
              <a:t>20</a:t>
            </a:r>
            <a:r>
              <a:rPr kumimoji="1" lang="ja-JP" altLang="en-US" sz="1200" dirty="0">
                <a:latin typeface="ＭＳ Ｐゴシック" charset="-128"/>
                <a:ea typeface="ＭＳ Ｐゴシック" charset="-128"/>
              </a:rPr>
              <a:t>条第</a:t>
            </a:r>
            <a:r>
              <a:rPr kumimoji="1" lang="en-US" altLang="ja-JP" sz="1200" dirty="0">
                <a:latin typeface="ＭＳ Ｐゴシック" charset="-128"/>
                <a:ea typeface="ＭＳ Ｐゴシック" charset="-128"/>
              </a:rPr>
              <a:t>1</a:t>
            </a:r>
            <a:r>
              <a:rPr kumimoji="1" lang="ja-JP" altLang="en-US" sz="1200" dirty="0">
                <a:latin typeface="ＭＳ Ｐゴシック" charset="-128"/>
                <a:ea typeface="ＭＳ Ｐゴシック" charset="-128"/>
              </a:rPr>
              <a:t>項より再掲）＞</a:t>
            </a:r>
            <a:endParaRPr kumimoji="1" lang="en-US" altLang="ja-JP" sz="1200" dirty="0">
              <a:latin typeface="ＭＳ Ｐゴシック" charset="-128"/>
              <a:ea typeface="ＭＳ Ｐゴシック" charset="-128"/>
            </a:endParaRPr>
          </a:p>
          <a:p>
            <a:pPr marL="0" lvl="1" algn="l">
              <a:spcBef>
                <a:spcPct val="30000"/>
              </a:spcBef>
              <a:defRPr/>
            </a:pPr>
            <a:endParaRPr kumimoji="1" lang="en-US" altLang="ja-JP" sz="1200" dirty="0">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補助事業者は、補助事業の遂行に際し知り得た第三者の情報については、当該情報を提供する者の指示に従い、又は、特段の指示がないときは情報の性質に応じて、法令を遵守し適正な管理をするものとし、補助事業の目的又は提供された目的以外に利用できません。</a:t>
            </a:r>
          </a:p>
          <a:p>
            <a:pPr marL="171450" lvl="1"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なお、情報のうち間接補助事業者その他の第三者の秘密情報（間接補助事業者が取得した研究成果、事業関係者の個人情報等を含むがこれらに限定されません。）については、機密保持のために必要な措置を講ずるものとし、正当な理由なしに開示、公表、漏えいできません。 </a:t>
            </a:r>
          </a:p>
        </p:txBody>
      </p:sp>
      <p:sp>
        <p:nvSpPr>
          <p:cNvPr id="8"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３．補助事業の実施方法</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③個人情報保護方針</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71"/>
          <p:cNvSpPr>
            <a:spLocks noChangeArrowheads="1"/>
          </p:cNvSpPr>
          <p:nvPr/>
        </p:nvSpPr>
        <p:spPr bwMode="auto">
          <a:xfrm>
            <a:off x="128588" y="980729"/>
            <a:ext cx="9648825" cy="56185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予定している全ての団体と役割・体制を記載すること。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連携する医療・介護関係者と申請団体またはコンソーシアムの関係性を記載すること。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連携する地域版協議会及び地方経済産業局と申請団体またはコンソーシアムの関係性を記載すること。</a:t>
            </a:r>
          </a:p>
          <a:p>
            <a:pPr marL="387350" indent="-285750" algn="l" eaLnBrk="1" hangingPunct="1">
              <a:spcBef>
                <a:spcPct val="30000"/>
              </a:spcBef>
              <a:buFont typeface="Wingdings" panose="05000000000000000000" pitchFamily="2" charset="2"/>
              <a:buChar char="ü"/>
              <a:defRPr/>
            </a:pPr>
            <a:r>
              <a:rPr kumimoji="1" lang="ja-JP" altLang="en-US" sz="1400" dirty="0"/>
              <a:t>申請団体におけるプロジェクト内の役割・体制を記載すること。</a:t>
            </a:r>
          </a:p>
          <a:p>
            <a:pPr marL="742950" lvl="1" indent="-285750" algn="l" eaLnBrk="1" hangingPunct="1">
              <a:spcBef>
                <a:spcPct val="30000"/>
              </a:spcBef>
              <a:buFont typeface="Arial" charset="0"/>
              <a:buChar char="•"/>
              <a:defRPr/>
            </a:pPr>
            <a:r>
              <a:rPr kumimoji="1" lang="ja-JP" altLang="en-US" sz="1400" dirty="0"/>
              <a:t>事業計画の立案、事業実施における全体把握・管理を中心的に担う人員については、保有するノウハウ・能力等について</a:t>
            </a:r>
            <a:r>
              <a:rPr lang="ja-JP" altLang="en-US" sz="1400" dirty="0">
                <a:latin typeface="HGPｺﾞｼｯｸM" pitchFamily="50" charset="-128"/>
              </a:rPr>
              <a:t>記載し事業全体を問題なく推進できることを説明すること。</a:t>
            </a:r>
            <a:endParaRPr kumimoji="1" lang="ja-JP" altLang="en-US" sz="1400" dirty="0"/>
          </a:p>
          <a:p>
            <a:pPr lvl="1" algn="l" eaLnBrk="1" hangingPunct="1">
              <a:spcBef>
                <a:spcPct val="30000"/>
              </a:spcBef>
              <a:buFontTx/>
              <a:buChar char="•"/>
              <a:defRPr/>
            </a:pPr>
            <a:endParaRPr kumimoji="1" lang="ja-JP" altLang="en-US" sz="1400" dirty="0"/>
          </a:p>
        </p:txBody>
      </p:sp>
      <p:graphicFrame>
        <p:nvGraphicFramePr>
          <p:cNvPr id="81992" name="Group 72"/>
          <p:cNvGraphicFramePr>
            <a:graphicFrameLocks noGrp="1"/>
          </p:cNvGraphicFramePr>
          <p:nvPr/>
        </p:nvGraphicFramePr>
        <p:xfrm>
          <a:off x="703263" y="4854575"/>
          <a:ext cx="3384550" cy="1600200"/>
        </p:xfrm>
        <a:graphic>
          <a:graphicData uri="http://schemas.openxmlformats.org/drawingml/2006/table">
            <a:tbl>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tblGrid>
              <a:tr h="188429">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関係事業者（例）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従事予定者数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代表団体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endParaRPr kumimoji="0" lang="ja-JP" altLang="en-US" sz="9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6431" name="AutoShape 29"/>
          <p:cNvSpPr>
            <a:spLocks noChangeArrowheads="1"/>
          </p:cNvSpPr>
          <p:nvPr/>
        </p:nvSpPr>
        <p:spPr bwMode="auto">
          <a:xfrm>
            <a:off x="992188" y="4030663"/>
            <a:ext cx="935037"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2" name="AutoShape 30"/>
          <p:cNvSpPr>
            <a:spLocks noChangeArrowheads="1"/>
          </p:cNvSpPr>
          <p:nvPr/>
        </p:nvSpPr>
        <p:spPr bwMode="auto">
          <a:xfrm>
            <a:off x="2089150" y="4029075"/>
            <a:ext cx="935038"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3" name="AutoShape 31"/>
          <p:cNvSpPr>
            <a:spLocks noChangeArrowheads="1"/>
          </p:cNvSpPr>
          <p:nvPr/>
        </p:nvSpPr>
        <p:spPr bwMode="auto">
          <a:xfrm>
            <a:off x="3151188" y="4029075"/>
            <a:ext cx="935037"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cxnSp>
        <p:nvCxnSpPr>
          <p:cNvPr id="16434" name="AutoShape 32"/>
          <p:cNvCxnSpPr>
            <a:cxnSpLocks noChangeShapeType="1"/>
            <a:stCxn id="16489" idx="2"/>
            <a:endCxn id="16431" idx="0"/>
          </p:cNvCxnSpPr>
          <p:nvPr/>
        </p:nvCxnSpPr>
        <p:spPr bwMode="auto">
          <a:xfrm rot="5400000">
            <a:off x="1905794" y="3380581"/>
            <a:ext cx="204788" cy="109537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35" name="AutoShape 33"/>
          <p:cNvCxnSpPr>
            <a:cxnSpLocks noChangeShapeType="1"/>
            <a:stCxn id="16489" idx="2"/>
            <a:endCxn id="16432" idx="0"/>
          </p:cNvCxnSpPr>
          <p:nvPr/>
        </p:nvCxnSpPr>
        <p:spPr bwMode="auto">
          <a:xfrm>
            <a:off x="2555875" y="3825875"/>
            <a:ext cx="1588" cy="2032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36" name="AutoShape 34"/>
          <p:cNvCxnSpPr>
            <a:cxnSpLocks noChangeShapeType="1"/>
            <a:stCxn id="16489" idx="2"/>
            <a:endCxn id="16433" idx="0"/>
          </p:cNvCxnSpPr>
          <p:nvPr/>
        </p:nvCxnSpPr>
        <p:spPr bwMode="auto">
          <a:xfrm rot="16200000" flipH="1">
            <a:off x="2986088" y="3395662"/>
            <a:ext cx="203200" cy="10636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7" name="AutoShape 35"/>
          <p:cNvSpPr>
            <a:spLocks noChangeArrowheads="1"/>
          </p:cNvSpPr>
          <p:nvPr/>
        </p:nvSpPr>
        <p:spPr bwMode="auto">
          <a:xfrm>
            <a:off x="2557463" y="4457700"/>
            <a:ext cx="146367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（調整中）</a:t>
            </a:r>
          </a:p>
        </p:txBody>
      </p:sp>
      <p:sp>
        <p:nvSpPr>
          <p:cNvPr id="16438" name="Rectangle 40"/>
          <p:cNvSpPr>
            <a:spLocks noChangeArrowheads="1"/>
          </p:cNvSpPr>
          <p:nvPr/>
        </p:nvSpPr>
        <p:spPr bwMode="auto">
          <a:xfrm>
            <a:off x="631825" y="3551238"/>
            <a:ext cx="3744913" cy="8143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sp>
        <p:nvSpPr>
          <p:cNvPr id="16439" name="Text Box 41"/>
          <p:cNvSpPr txBox="1">
            <a:spLocks noChangeArrowheads="1"/>
          </p:cNvSpPr>
          <p:nvPr/>
        </p:nvSpPr>
        <p:spPr bwMode="auto">
          <a:xfrm>
            <a:off x="3295650" y="3408363"/>
            <a:ext cx="1073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HG丸ｺﾞｼｯｸM-PRO" panose="020F0600000000000000" pitchFamily="50" charset="-128"/>
                <a:ea typeface="HG丸ｺﾞｼｯｸM-PRO" panose="020F0600000000000000" pitchFamily="50" charset="-128"/>
              </a:rPr>
              <a:t>コンソーシアム</a:t>
            </a:r>
          </a:p>
        </p:txBody>
      </p:sp>
      <p:sp>
        <p:nvSpPr>
          <p:cNvPr id="16440" name="AutoShape 42"/>
          <p:cNvSpPr>
            <a:spLocks noChangeArrowheads="1"/>
          </p:cNvSpPr>
          <p:nvPr/>
        </p:nvSpPr>
        <p:spPr bwMode="auto">
          <a:xfrm>
            <a:off x="1033463" y="4457700"/>
            <a:ext cx="147002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地域版協議会</a:t>
            </a:r>
          </a:p>
          <a:p>
            <a:pPr eaLnBrk="1" hangingPunct="1"/>
            <a:r>
              <a:rPr lang="ja-JP" altLang="en-US"/>
              <a:t>（調整済み）</a:t>
            </a:r>
          </a:p>
        </p:txBody>
      </p:sp>
      <p:sp>
        <p:nvSpPr>
          <p:cNvPr id="16441" name="AutoShape 10"/>
          <p:cNvSpPr>
            <a:spLocks noChangeArrowheads="1"/>
          </p:cNvSpPr>
          <p:nvPr/>
        </p:nvSpPr>
        <p:spPr bwMode="auto">
          <a:xfrm>
            <a:off x="379413" y="2601913"/>
            <a:ext cx="4248150"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・以下に示した形式（図・表）で記載すること。</a:t>
            </a:r>
          </a:p>
          <a:p>
            <a:pPr algn="l" eaLnBrk="1" hangingPunct="1"/>
            <a:r>
              <a:rPr lang="ja-JP" altLang="en-US" sz="1100" dirty="0"/>
              <a:t>・協力団体については、提案時点での協業確度を記載すること。</a:t>
            </a:r>
          </a:p>
          <a:p>
            <a:pPr algn="l" eaLnBrk="1" hangingPunct="1"/>
            <a:r>
              <a:rPr lang="ja-JP" altLang="en-US" sz="1100" dirty="0"/>
              <a:t>　（調整済み、調整中、今後調整予定など）</a:t>
            </a:r>
            <a:endParaRPr lang="ja-JP" altLang="ja-JP" sz="1100" dirty="0"/>
          </a:p>
        </p:txBody>
      </p:sp>
      <p:sp>
        <p:nvSpPr>
          <p:cNvPr id="16442" name="Rectangle 124"/>
          <p:cNvSpPr>
            <a:spLocks noChangeArrowheads="1"/>
          </p:cNvSpPr>
          <p:nvPr/>
        </p:nvSpPr>
        <p:spPr bwMode="auto">
          <a:xfrm>
            <a:off x="6537325" y="3635375"/>
            <a:ext cx="158273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プロジェクトリーダー</a:t>
            </a:r>
          </a:p>
        </p:txBody>
      </p:sp>
      <p:sp>
        <p:nvSpPr>
          <p:cNvPr id="16443" name="Rectangle 125"/>
          <p:cNvSpPr>
            <a:spLocks noChangeArrowheads="1"/>
          </p:cNvSpPr>
          <p:nvPr/>
        </p:nvSpPr>
        <p:spPr bwMode="auto">
          <a:xfrm>
            <a:off x="5678488"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4" name="Rectangle 126"/>
          <p:cNvSpPr>
            <a:spLocks noChangeArrowheads="1"/>
          </p:cNvSpPr>
          <p:nvPr/>
        </p:nvSpPr>
        <p:spPr bwMode="auto">
          <a:xfrm>
            <a:off x="6831013"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5" name="Rectangle 127"/>
          <p:cNvSpPr>
            <a:spLocks noChangeArrowheads="1"/>
          </p:cNvSpPr>
          <p:nvPr/>
        </p:nvSpPr>
        <p:spPr bwMode="auto">
          <a:xfrm>
            <a:off x="7981950" y="4457700"/>
            <a:ext cx="1008063"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6" name="Rectangle 128"/>
          <p:cNvSpPr>
            <a:spLocks noChangeArrowheads="1"/>
          </p:cNvSpPr>
          <p:nvPr/>
        </p:nvSpPr>
        <p:spPr bwMode="auto">
          <a:xfrm>
            <a:off x="8120063" y="40005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会計担当</a:t>
            </a:r>
          </a:p>
        </p:txBody>
      </p:sp>
      <p:sp>
        <p:nvSpPr>
          <p:cNvPr id="16447" name="Rectangle 129"/>
          <p:cNvSpPr>
            <a:spLocks noChangeArrowheads="1"/>
          </p:cNvSpPr>
          <p:nvPr/>
        </p:nvSpPr>
        <p:spPr bwMode="auto">
          <a:xfrm>
            <a:off x="5311775" y="4000500"/>
            <a:ext cx="129698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再委託先管理担当</a:t>
            </a:r>
          </a:p>
        </p:txBody>
      </p:sp>
      <p:cxnSp>
        <p:nvCxnSpPr>
          <p:cNvPr id="16448" name="AutoShape 130"/>
          <p:cNvCxnSpPr>
            <a:cxnSpLocks noChangeShapeType="1"/>
            <a:stCxn id="16442" idx="2"/>
            <a:endCxn id="16447" idx="0"/>
          </p:cNvCxnSpPr>
          <p:nvPr/>
        </p:nvCxnSpPr>
        <p:spPr bwMode="auto">
          <a:xfrm rot="5400000">
            <a:off x="6543676" y="3214687"/>
            <a:ext cx="203200" cy="13684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49" name="AutoShape 131"/>
          <p:cNvCxnSpPr>
            <a:cxnSpLocks noChangeShapeType="1"/>
            <a:stCxn id="16442" idx="2"/>
            <a:endCxn id="16446" idx="0"/>
          </p:cNvCxnSpPr>
          <p:nvPr/>
        </p:nvCxnSpPr>
        <p:spPr bwMode="auto">
          <a:xfrm rot="16200000" flipH="1">
            <a:off x="7875588" y="3251200"/>
            <a:ext cx="203200" cy="1295400"/>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0" name="AutoShape 132"/>
          <p:cNvCxnSpPr>
            <a:cxnSpLocks noChangeShapeType="1"/>
            <a:stCxn id="16442" idx="2"/>
            <a:endCxn id="16444" idx="0"/>
          </p:cNvCxnSpPr>
          <p:nvPr/>
        </p:nvCxnSpPr>
        <p:spPr bwMode="auto">
          <a:xfrm>
            <a:off x="7329488" y="3797300"/>
            <a:ext cx="4762" cy="6604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51" name="AutoShape 133"/>
          <p:cNvCxnSpPr>
            <a:cxnSpLocks noChangeShapeType="1"/>
            <a:stCxn id="16443" idx="0"/>
            <a:endCxn id="16445" idx="0"/>
          </p:cNvCxnSpPr>
          <p:nvPr/>
        </p:nvCxnSpPr>
        <p:spPr bwMode="auto">
          <a:xfrm rot="5400000" flipH="1" flipV="1">
            <a:off x="7333457" y="3305968"/>
            <a:ext cx="12700" cy="2303463"/>
          </a:xfrm>
          <a:prstGeom prst="bentConnector3">
            <a:avLst>
              <a:gd name="adj1" fmla="val 180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2" name="AutoShape 32"/>
          <p:cNvCxnSpPr>
            <a:cxnSpLocks noChangeShapeType="1"/>
            <a:stCxn id="16489" idx="1"/>
            <a:endCxn id="16440" idx="1"/>
          </p:cNvCxnSpPr>
          <p:nvPr/>
        </p:nvCxnSpPr>
        <p:spPr bwMode="auto">
          <a:xfrm rot="10800000" flipV="1">
            <a:off x="1033463" y="3724275"/>
            <a:ext cx="909637" cy="866775"/>
          </a:xfrm>
          <a:prstGeom prst="bentConnector3">
            <a:avLst>
              <a:gd name="adj1" fmla="val 12513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pSp>
        <p:nvGrpSpPr>
          <p:cNvPr id="16453" name="Group 135"/>
          <p:cNvGrpSpPr>
            <a:grpSpLocks/>
          </p:cNvGrpSpPr>
          <p:nvPr/>
        </p:nvGrpSpPr>
        <p:grpSpPr bwMode="auto">
          <a:xfrm>
            <a:off x="774700" y="3335338"/>
            <a:ext cx="936625" cy="201612"/>
            <a:chOff x="307" y="1434"/>
            <a:chExt cx="590" cy="227"/>
          </a:xfrm>
        </p:grpSpPr>
        <p:sp>
          <p:nvSpPr>
            <p:cNvPr id="16498" name="Rectangle 6"/>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9" name="Rectangle 130"/>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graphicFrame>
        <p:nvGraphicFramePr>
          <p:cNvPr id="82058" name="Group 138"/>
          <p:cNvGraphicFramePr>
            <a:graphicFrameLocks noGrp="1"/>
          </p:cNvGraphicFramePr>
          <p:nvPr/>
        </p:nvGraphicFramePr>
        <p:xfrm>
          <a:off x="5457825" y="4854575"/>
          <a:ext cx="3527425" cy="1600200"/>
        </p:xfrm>
        <a:graphic>
          <a:graphicData uri="http://schemas.openxmlformats.org/drawingml/2006/table">
            <a:tbl>
              <a:tblPr/>
              <a:tblGrid>
                <a:gridCol w="1157288">
                  <a:extLst>
                    <a:ext uri="{9D8B030D-6E8A-4147-A177-3AD203B41FA5}">
                      <a16:colId xmlns:a16="http://schemas.microsoft.com/office/drawing/2014/main" val="20000"/>
                    </a:ext>
                  </a:extLst>
                </a:gridCol>
                <a:gridCol w="1157287">
                  <a:extLst>
                    <a:ext uri="{9D8B030D-6E8A-4147-A177-3AD203B41FA5}">
                      <a16:colId xmlns:a16="http://schemas.microsoft.com/office/drawing/2014/main" val="20001"/>
                    </a:ext>
                  </a:extLst>
                </a:gridCol>
                <a:gridCol w="1212850">
                  <a:extLst>
                    <a:ext uri="{9D8B030D-6E8A-4147-A177-3AD203B41FA5}">
                      <a16:colId xmlns:a16="http://schemas.microsoft.com/office/drawing/2014/main" val="20002"/>
                    </a:ext>
                  </a:extLst>
                </a:gridCol>
              </a:tblGrid>
              <a:tr h="188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担当者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作業内容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プロジェクトリーダー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サブリーダー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会計経理担当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6488" name="Rectangle 172"/>
          <p:cNvSpPr>
            <a:spLocks noChangeArrowheads="1"/>
          </p:cNvSpPr>
          <p:nvPr/>
        </p:nvSpPr>
        <p:spPr bwMode="auto">
          <a:xfrm>
            <a:off x="6824663" y="4000500"/>
            <a:ext cx="936625"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サブリーダー</a:t>
            </a:r>
          </a:p>
        </p:txBody>
      </p:sp>
      <p:sp>
        <p:nvSpPr>
          <p:cNvPr id="16489" name="AutoShape 28"/>
          <p:cNvSpPr>
            <a:spLocks noChangeArrowheads="1"/>
          </p:cNvSpPr>
          <p:nvPr/>
        </p:nvSpPr>
        <p:spPr bwMode="auto">
          <a:xfrm>
            <a:off x="1943100" y="3624263"/>
            <a:ext cx="1225550"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dirty="0"/>
          </a:p>
          <a:p>
            <a:pPr eaLnBrk="1" hangingPunct="1"/>
            <a:r>
              <a:rPr lang="ja-JP" altLang="en-US" dirty="0"/>
              <a:t>代表団体：</a:t>
            </a:r>
            <a:r>
              <a:rPr lang="en-US" altLang="ja-JP" dirty="0"/>
              <a:t>○○</a:t>
            </a:r>
          </a:p>
          <a:p>
            <a:pPr eaLnBrk="1" hangingPunct="1"/>
            <a:endParaRPr lang="ja-JP" altLang="en-US" dirty="0"/>
          </a:p>
        </p:txBody>
      </p:sp>
      <p:cxnSp>
        <p:nvCxnSpPr>
          <p:cNvPr id="16490" name="AutoShape 32"/>
          <p:cNvCxnSpPr>
            <a:cxnSpLocks noChangeShapeType="1"/>
            <a:stCxn id="16489" idx="3"/>
          </p:cNvCxnSpPr>
          <p:nvPr/>
        </p:nvCxnSpPr>
        <p:spPr bwMode="auto">
          <a:xfrm>
            <a:off x="3168650" y="3725863"/>
            <a:ext cx="852488" cy="865187"/>
          </a:xfrm>
          <a:prstGeom prst="bentConnector3">
            <a:avLst>
              <a:gd name="adj1" fmla="val 12681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91" name="Rectangle 40"/>
          <p:cNvSpPr>
            <a:spLocks noChangeArrowheads="1"/>
          </p:cNvSpPr>
          <p:nvPr/>
        </p:nvSpPr>
        <p:spPr bwMode="auto">
          <a:xfrm>
            <a:off x="5240338" y="3490913"/>
            <a:ext cx="3960812" cy="11699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grpSp>
        <p:nvGrpSpPr>
          <p:cNvPr id="16492" name="Group 176"/>
          <p:cNvGrpSpPr>
            <a:grpSpLocks/>
          </p:cNvGrpSpPr>
          <p:nvPr/>
        </p:nvGrpSpPr>
        <p:grpSpPr bwMode="auto">
          <a:xfrm>
            <a:off x="5311775" y="3346450"/>
            <a:ext cx="936625" cy="201613"/>
            <a:chOff x="2757" y="1706"/>
            <a:chExt cx="590" cy="227"/>
          </a:xfrm>
        </p:grpSpPr>
        <p:sp>
          <p:nvSpPr>
            <p:cNvPr id="16496" name="Rectangle 6"/>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7" name="Rectangle 130"/>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sp>
        <p:nvSpPr>
          <p:cNvPr id="16493" name="Text Box 41"/>
          <p:cNvSpPr txBox="1">
            <a:spLocks noChangeArrowheads="1"/>
          </p:cNvSpPr>
          <p:nvPr/>
        </p:nvSpPr>
        <p:spPr bwMode="auto">
          <a:xfrm>
            <a:off x="7932555" y="3346450"/>
            <a:ext cx="825867"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dirty="0">
                <a:latin typeface="HG丸ｺﾞｼｯｸM-PRO" panose="020F0600000000000000" pitchFamily="50" charset="-128"/>
                <a:ea typeface="HG丸ｺﾞｼｯｸM-PRO" panose="020F0600000000000000" pitchFamily="50" charset="-128"/>
              </a:rPr>
              <a:t>単独事業者</a:t>
            </a:r>
          </a:p>
        </p:txBody>
      </p:sp>
      <p:sp>
        <p:nvSpPr>
          <p:cNvPr id="16494" name="AutoShape 10"/>
          <p:cNvSpPr>
            <a:spLocks noChangeArrowheads="1"/>
          </p:cNvSpPr>
          <p:nvPr/>
        </p:nvSpPr>
        <p:spPr bwMode="auto">
          <a:xfrm>
            <a:off x="5168900" y="2628106"/>
            <a:ext cx="4248150" cy="57308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単独事業者での応募にあたっては、単独事業者内での実施体制、人員の役割等を記載すること。</a:t>
            </a:r>
            <a:endParaRPr lang="ja-JP" altLang="ja-JP" sz="1100" dirty="0"/>
          </a:p>
        </p:txBody>
      </p:sp>
      <p:sp>
        <p:nvSpPr>
          <p:cNvPr id="16495" name="AutoShape 10"/>
          <p:cNvSpPr>
            <a:spLocks noChangeArrowheads="1"/>
          </p:cNvSpPr>
          <p:nvPr/>
        </p:nvSpPr>
        <p:spPr bwMode="auto">
          <a:xfrm>
            <a:off x="5157787" y="5998614"/>
            <a:ext cx="4270375" cy="63056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プロジェクトリーダー及びサブリーダーには、組織の長（会長、社長、事業部長等）ではなく、実際に本プロジェクトの運営推進に関わる人を任命すること。</a:t>
            </a:r>
            <a:endParaRPr lang="ja-JP" altLang="ja-JP" sz="1100" dirty="0"/>
          </a:p>
        </p:txBody>
      </p:sp>
      <p:sp>
        <p:nvSpPr>
          <p:cNvPr id="41"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a:t>白枠内の注記を削除して作成すること</a:t>
            </a:r>
            <a:endParaRPr lang="en-US" altLang="ja-JP" sz="1200" dirty="0"/>
          </a:p>
        </p:txBody>
      </p:sp>
      <p:sp>
        <p:nvSpPr>
          <p:cNvPr id="44"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３．補助事業の実施方法</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④実施体制</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28588" y="1700213"/>
            <a:ext cx="9648825" cy="5041900"/>
          </a:xfrm>
          <a:prstGeom prst="rect">
            <a:avLst/>
          </a:prstGeom>
          <a:no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6700" marR="0" lvl="0" indent="-266700" algn="l" defTabSz="914400" rtl="0" eaLnBrk="1" fontAlgn="base" latinLnBrk="0" hangingPunct="1">
              <a:lnSpc>
                <a:spcPct val="100000"/>
              </a:lnSpc>
              <a:spcBef>
                <a:spcPct val="30000"/>
              </a:spcBef>
              <a:spcAft>
                <a:spcPct val="0"/>
              </a:spcAft>
              <a:buClrTx/>
              <a:buSzTx/>
              <a:buFont typeface="Wingdings" pitchFamily="2" charset="2"/>
              <a:buChar char="ü"/>
              <a:tabLst/>
              <a:defRPr/>
            </a:pPr>
            <a:r>
              <a:rPr kumimoji="1" lang="ja-JP" altLang="en-US"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連携している医療・介護分野の関係者の名称、連携を開始した時期、連携に至る経緯、連携の内容を記載すること。　</a:t>
            </a:r>
            <a:endParaRPr kumimoji="1" lang="en-US" altLang="ja-JP"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a:p>
            <a:pPr marL="266700" marR="0" lvl="0" indent="-266700" algn="l" defTabSz="914400" rtl="0" eaLnBrk="1" fontAlgn="base" latinLnBrk="0" hangingPunct="1">
              <a:lnSpc>
                <a:spcPct val="100000"/>
              </a:lnSpc>
              <a:spcBef>
                <a:spcPct val="30000"/>
              </a:spcBef>
              <a:spcAft>
                <a:spcPct val="0"/>
              </a:spcAft>
              <a:buClrTx/>
              <a:buSzTx/>
              <a:buFont typeface="Wingdings" pitchFamily="2" charset="2"/>
              <a:buChar char="ü"/>
              <a:tabLst/>
              <a:defRPr/>
            </a:pPr>
            <a:r>
              <a:rPr kumimoji="1" lang="ja-JP" altLang="en-US"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本事業が医療・介護分野の関係者との連携を踏まえている場合は、医療・介護分野関係者の役割について記載すること。</a:t>
            </a:r>
            <a:endParaRPr kumimoji="1" lang="en-US" altLang="ja-JP"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a:p>
            <a:pPr marL="266700" marR="0" lvl="0" indent="-266700" algn="l" defTabSz="914400" rtl="0" eaLnBrk="1" fontAlgn="base" latinLnBrk="0" hangingPunct="1">
              <a:lnSpc>
                <a:spcPct val="100000"/>
              </a:lnSpc>
              <a:spcBef>
                <a:spcPct val="30000"/>
              </a:spcBef>
              <a:spcAft>
                <a:spcPct val="0"/>
              </a:spcAft>
              <a:buClrTx/>
              <a:buSzTx/>
              <a:buFont typeface="Wingdings" pitchFamily="2" charset="2"/>
              <a:buChar char="ü"/>
              <a:tabLst/>
              <a:defRPr/>
            </a:pPr>
            <a:r>
              <a:rPr kumimoji="1" lang="ja-JP" altLang="en-US"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申請団体が医療・介護分野の関係者である場合は、法人・事業の概要とともに、本事業の実現に係るこれまでの取組を記載すること。</a:t>
            </a:r>
            <a:endParaRPr kumimoji="1" lang="en-US" altLang="ja-JP"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a:p>
            <a:pPr marL="266700" marR="0" lvl="0" indent="-266700" algn="l" defTabSz="914400" rtl="0" eaLnBrk="1" fontAlgn="base" latinLnBrk="0" hangingPunct="1">
              <a:lnSpc>
                <a:spcPct val="100000"/>
              </a:lnSpc>
              <a:spcBef>
                <a:spcPct val="30000"/>
              </a:spcBef>
              <a:spcAft>
                <a:spcPct val="0"/>
              </a:spcAft>
              <a:buClrTx/>
              <a:buSzTx/>
              <a:buFont typeface="Wingdings" pitchFamily="2" charset="2"/>
              <a:buChar char="ü"/>
              <a:tabLst/>
              <a:defRPr/>
            </a:pPr>
            <a:r>
              <a:rPr kumimoji="1" lang="ja-JP" altLang="en-US" sz="1400" dirty="0">
                <a:solidFill>
                  <a:srgbClr val="000000"/>
                </a:solidFill>
              </a:rPr>
              <a:t>医療・介護関係者との連携において地域版協議会との連携がある場合は記載すること。</a:t>
            </a:r>
            <a:endParaRPr kumimoji="1" lang="en-US" altLang="ja-JP"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9" name="AutoShape 10"/>
          <p:cNvSpPr>
            <a:spLocks noChangeArrowheads="1"/>
          </p:cNvSpPr>
          <p:nvPr/>
        </p:nvSpPr>
        <p:spPr bwMode="auto">
          <a:xfrm>
            <a:off x="6952473" y="955734"/>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白枠内の注記を削除して作成すること</a:t>
            </a:r>
            <a:endParaRPr kumimoji="0" lang="en-US" altLang="ja-JP"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11" name="AutoShape 10"/>
          <p:cNvSpPr>
            <a:spLocks noChangeArrowheads="1"/>
          </p:cNvSpPr>
          <p:nvPr/>
        </p:nvSpPr>
        <p:spPr bwMode="auto">
          <a:xfrm>
            <a:off x="159107" y="955734"/>
            <a:ext cx="6665307"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医療・介護分野の関係者と連携している場合（本提案書</a:t>
            </a:r>
            <a:r>
              <a:rPr kumimoji="1" lang="en-US" altLang="ja-JP"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p</a:t>
            </a:r>
            <a:r>
              <a:rPr kumimoji="1" lang="ja-JP" altLang="en-US"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１において「医療・介護等関係者との連携の有無」にありと回答している場合）は、連携内容について記載する。</a:t>
            </a:r>
          </a:p>
        </p:txBody>
      </p:sp>
      <p:sp>
        <p:nvSpPr>
          <p:cNvPr id="10"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３．補助事業の実施方法</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lvl="0" algn="l">
              <a:defRPr/>
            </a:pPr>
            <a:r>
              <a:rPr kumimoji="1" lang="ja-JP" altLang="en-US" sz="1800" dirty="0">
                <a:solidFill>
                  <a:srgbClr val="000099"/>
                </a:solidFill>
                <a:latin typeface="HGPｺﾞｼｯｸE" panose="020B0900000000000000" pitchFamily="50" charset="-128"/>
                <a:ea typeface="HGPｺﾞｼｯｸE" panose="020B0900000000000000" pitchFamily="50" charset="-128"/>
              </a:rPr>
              <a:t>　　⑤医療・介護等関係者との連携体制</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30902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128588" y="908720"/>
            <a:ext cx="9648825" cy="592705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事業費概算を、</a:t>
            </a:r>
            <a:r>
              <a:rPr lang="ja-JP" altLang="en-US" sz="1400" dirty="0"/>
              <a:t>様式</a:t>
            </a:r>
            <a:r>
              <a:rPr lang="en-US" altLang="ja-JP" sz="1400" dirty="0"/>
              <a:t>3</a:t>
            </a:r>
            <a:r>
              <a:rPr lang="ja-JP" altLang="en-US" sz="1400" dirty="0"/>
              <a:t>：積算内訳を基に、単位千円にて、下表内に直接記載すること。</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3426510051"/>
              </p:ext>
            </p:extLst>
          </p:nvPr>
        </p:nvGraphicFramePr>
        <p:xfrm>
          <a:off x="2359918" y="1556792"/>
          <a:ext cx="5472608" cy="4275062"/>
        </p:xfrm>
        <a:graphic>
          <a:graphicData uri="http://schemas.openxmlformats.org/drawingml/2006/table">
            <a:tbl>
              <a:tblPr firstRow="1" bandRow="1">
                <a:tableStyleId>{5C22544A-7EE6-4342-B048-85BDC9FD1C3A}</a:tableStyleId>
              </a:tblPr>
              <a:tblGrid>
                <a:gridCol w="2020602">
                  <a:extLst>
                    <a:ext uri="{9D8B030D-6E8A-4147-A177-3AD203B41FA5}">
                      <a16:colId xmlns:a16="http://schemas.microsoft.com/office/drawing/2014/main" val="20000"/>
                    </a:ext>
                  </a:extLst>
                </a:gridCol>
                <a:gridCol w="1614001">
                  <a:extLst>
                    <a:ext uri="{9D8B030D-6E8A-4147-A177-3AD203B41FA5}">
                      <a16:colId xmlns:a16="http://schemas.microsoft.com/office/drawing/2014/main" val="20001"/>
                    </a:ext>
                  </a:extLst>
                </a:gridCol>
                <a:gridCol w="1838005">
                  <a:extLst>
                    <a:ext uri="{9D8B030D-6E8A-4147-A177-3AD203B41FA5}">
                      <a16:colId xmlns:a16="http://schemas.microsoft.com/office/drawing/2014/main" val="20002"/>
                    </a:ext>
                  </a:extLst>
                </a:gridCol>
              </a:tblGrid>
              <a:tr h="251476">
                <a:tc gridSpan="2">
                  <a:txBody>
                    <a:bodyPr/>
                    <a:lstStyle/>
                    <a:p>
                      <a:pPr algn="ctr"/>
                      <a:r>
                        <a:rPr kumimoji="1" lang="ja-JP" altLang="en-US" sz="1050" dirty="0">
                          <a:solidFill>
                            <a:schemeClr val="tx1"/>
                          </a:solidFill>
                        </a:rPr>
                        <a:t>経費項目</a:t>
                      </a:r>
                    </a:p>
                  </a:txBody>
                  <a:tcPr marL="91455" marR="91455" marT="45723" marB="45723" anchor="ctr"/>
                </a:tc>
                <a:tc hMerge="1">
                  <a:txBody>
                    <a:bodyPr/>
                    <a:lstStyle/>
                    <a:p>
                      <a:endParaRPr kumimoji="1" lang="ja-JP" altLang="en-US" sz="1000" dirty="0">
                        <a:solidFill>
                          <a:schemeClr val="tx1"/>
                        </a:solidFill>
                      </a:endParaRPr>
                    </a:p>
                  </a:txBody>
                  <a:tcPr marL="91455" marR="91455" marT="45723" marB="45723"/>
                </a:tc>
                <a:tc>
                  <a:txBody>
                    <a:bodyPr/>
                    <a:lstStyle/>
                    <a:p>
                      <a:r>
                        <a:rPr kumimoji="1" lang="ja-JP" altLang="en-US" sz="1050" dirty="0">
                          <a:solidFill>
                            <a:schemeClr val="tx1"/>
                          </a:solidFill>
                        </a:rPr>
                        <a:t>経費（単位：千円）</a:t>
                      </a:r>
                    </a:p>
                  </a:txBody>
                  <a:tcPr marL="91455" marR="91455" marT="45723" marB="45723"/>
                </a:tc>
                <a:extLst>
                  <a:ext uri="{0D108BD9-81ED-4DB2-BD59-A6C34878D82A}">
                    <a16:rowId xmlns:a16="http://schemas.microsoft.com/office/drawing/2014/main" val="10000"/>
                  </a:ext>
                </a:extLst>
              </a:tr>
              <a:tr h="251476">
                <a:tc>
                  <a:txBody>
                    <a:bodyPr/>
                    <a:lstStyle/>
                    <a:p>
                      <a:r>
                        <a:rPr kumimoji="1" lang="ja-JP" altLang="en-US" sz="1050" dirty="0"/>
                        <a:t>人件費</a:t>
                      </a:r>
                    </a:p>
                  </a:txBody>
                  <a:tcPr marL="91455" marR="91455" marT="45723" marB="45723"/>
                </a:tc>
                <a:tc>
                  <a:txBody>
                    <a:bodyPr/>
                    <a:lstStyle/>
                    <a:p>
                      <a:r>
                        <a:rPr kumimoji="1" lang="ja-JP" altLang="en-US" sz="1050" dirty="0"/>
                        <a:t>人件費</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01"/>
                  </a:ext>
                </a:extLst>
              </a:tr>
              <a:tr h="251476">
                <a:tc>
                  <a:txBody>
                    <a:bodyPr/>
                    <a:lstStyle/>
                    <a:p>
                      <a:r>
                        <a:rPr kumimoji="1" lang="ja-JP" altLang="en-US" sz="1050" dirty="0"/>
                        <a:t>事業費</a:t>
                      </a:r>
                    </a:p>
                  </a:txBody>
                  <a:tcPr marL="91455" marR="91455" marT="45723" marB="45723"/>
                </a:tc>
                <a:tc>
                  <a:txBody>
                    <a:bodyPr/>
                    <a:lstStyle/>
                    <a:p>
                      <a:r>
                        <a:rPr kumimoji="1" lang="ja-JP" altLang="en-US" sz="1050" dirty="0"/>
                        <a:t>旅費</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02"/>
                  </a:ext>
                </a:extLst>
              </a:tr>
              <a:tr h="251476">
                <a:tc>
                  <a:txBody>
                    <a:bodyPr/>
                    <a:lstStyle/>
                    <a:p>
                      <a:endParaRPr kumimoji="1" lang="ja-JP" altLang="en-US" sz="1050"/>
                    </a:p>
                  </a:txBody>
                  <a:tcPr marL="91455" marR="91455" marT="45723" marB="45723"/>
                </a:tc>
                <a:tc>
                  <a:txBody>
                    <a:bodyPr/>
                    <a:lstStyle/>
                    <a:p>
                      <a:r>
                        <a:rPr kumimoji="1" lang="ja-JP" altLang="en-US" sz="1050" dirty="0"/>
                        <a:t>会議費</a:t>
                      </a:r>
                      <a:endParaRPr kumimoji="1" lang="en-US" altLang="ja-JP" sz="1050" dirty="0"/>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03"/>
                  </a:ext>
                </a:extLst>
              </a:tr>
              <a:tr h="251476">
                <a:tc>
                  <a:txBody>
                    <a:bodyPr/>
                    <a:lstStyle/>
                    <a:p>
                      <a:endParaRPr kumimoji="1" lang="ja-JP" altLang="en-US" sz="1050"/>
                    </a:p>
                  </a:txBody>
                  <a:tcPr marL="91455" marR="91455" marT="45723" marB="45723"/>
                </a:tc>
                <a:tc>
                  <a:txBody>
                    <a:bodyPr/>
                    <a:lstStyle/>
                    <a:p>
                      <a:r>
                        <a:rPr kumimoji="1" lang="ja-JP" altLang="en-US" sz="1050" dirty="0"/>
                        <a:t>謝金</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04"/>
                  </a:ext>
                </a:extLst>
              </a:tr>
              <a:tr h="251476">
                <a:tc>
                  <a:txBody>
                    <a:bodyPr/>
                    <a:lstStyle/>
                    <a:p>
                      <a:endParaRPr kumimoji="1" lang="ja-JP" altLang="en-US" sz="1050"/>
                    </a:p>
                  </a:txBody>
                  <a:tcPr marL="91455" marR="91455" marT="45723" marB="45723"/>
                </a:tc>
                <a:tc>
                  <a:txBody>
                    <a:bodyPr/>
                    <a:lstStyle/>
                    <a:p>
                      <a:r>
                        <a:rPr kumimoji="1" lang="ja-JP" altLang="en-US" sz="1050" dirty="0"/>
                        <a:t>備品費・借料及び損料</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05"/>
                  </a:ext>
                </a:extLst>
              </a:tr>
              <a:tr h="251476">
                <a:tc>
                  <a:txBody>
                    <a:bodyPr/>
                    <a:lstStyle/>
                    <a:p>
                      <a:endParaRPr kumimoji="1" lang="ja-JP" altLang="en-US" sz="1050" dirty="0"/>
                    </a:p>
                  </a:txBody>
                  <a:tcPr marL="91455" marR="91455" marT="45723" marB="45723"/>
                </a:tc>
                <a:tc>
                  <a:txBody>
                    <a:bodyPr/>
                    <a:lstStyle/>
                    <a:p>
                      <a:r>
                        <a:rPr kumimoji="1" lang="ja-JP" altLang="en-US" sz="1050" dirty="0"/>
                        <a:t>消耗品費</a:t>
                      </a:r>
                    </a:p>
                  </a:txBody>
                  <a:tcPr marL="91455" marR="91455" marT="45723" marB="45723"/>
                </a:tc>
                <a:tc>
                  <a:txBody>
                    <a:bodyPr/>
                    <a:lstStyle/>
                    <a:p>
                      <a:endParaRPr kumimoji="1" lang="ja-JP" altLang="en-US" sz="1050" dirty="0"/>
                    </a:p>
                  </a:txBody>
                  <a:tcPr marL="91455" marR="91455" marT="45723" marB="45723"/>
                </a:tc>
                <a:extLst>
                  <a:ext uri="{0D108BD9-81ED-4DB2-BD59-A6C34878D82A}">
                    <a16:rowId xmlns:a16="http://schemas.microsoft.com/office/drawing/2014/main" val="10006"/>
                  </a:ext>
                </a:extLst>
              </a:tr>
              <a:tr h="251476">
                <a:tc>
                  <a:txBody>
                    <a:bodyPr/>
                    <a:lstStyle/>
                    <a:p>
                      <a:endParaRPr kumimoji="1" lang="ja-JP" altLang="en-US" sz="1050" dirty="0"/>
                    </a:p>
                  </a:txBody>
                  <a:tcPr marL="91455" marR="91455" marT="45723" marB="45723"/>
                </a:tc>
                <a:tc>
                  <a:txBody>
                    <a:bodyPr/>
                    <a:lstStyle/>
                    <a:p>
                      <a:r>
                        <a:rPr kumimoji="1" lang="ja-JP" altLang="en-US" sz="1050" dirty="0"/>
                        <a:t>外注費</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07"/>
                  </a:ext>
                </a:extLst>
              </a:tr>
              <a:tr h="251476">
                <a:tc>
                  <a:txBody>
                    <a:bodyPr/>
                    <a:lstStyle/>
                    <a:p>
                      <a:endParaRPr kumimoji="1" lang="ja-JP" altLang="en-US" sz="1050"/>
                    </a:p>
                  </a:txBody>
                  <a:tcPr marL="91455" marR="91455" marT="45723" marB="45723"/>
                </a:tc>
                <a:tc>
                  <a:txBody>
                    <a:bodyPr/>
                    <a:lstStyle/>
                    <a:p>
                      <a:r>
                        <a:rPr kumimoji="1" lang="ja-JP" altLang="en-US" sz="1050" dirty="0"/>
                        <a:t>印刷製本費</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08"/>
                  </a:ext>
                </a:extLst>
              </a:tr>
              <a:tr h="251476">
                <a:tc>
                  <a:txBody>
                    <a:bodyPr/>
                    <a:lstStyle/>
                    <a:p>
                      <a:endParaRPr kumimoji="1" lang="ja-JP" altLang="en-US" sz="1050"/>
                    </a:p>
                  </a:txBody>
                  <a:tcPr marL="91455" marR="91455" marT="45723" marB="45723"/>
                </a:tc>
                <a:tc>
                  <a:txBody>
                    <a:bodyPr/>
                    <a:lstStyle/>
                    <a:p>
                      <a:r>
                        <a:rPr kumimoji="1" lang="zh-TW" altLang="en-US" sz="1050" dirty="0"/>
                        <a:t>補助員人件費</a:t>
                      </a:r>
                      <a:endParaRPr kumimoji="1" lang="ja-JP" altLang="en-US" sz="1050" dirty="0"/>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09"/>
                  </a:ext>
                </a:extLst>
              </a:tr>
              <a:tr h="251476">
                <a:tc>
                  <a:txBody>
                    <a:bodyPr/>
                    <a:lstStyle/>
                    <a:p>
                      <a:endParaRPr kumimoji="1" lang="ja-JP" altLang="en-US" sz="1050"/>
                    </a:p>
                  </a:txBody>
                  <a:tcPr marL="91455" marR="91455" marT="45723" marB="45723"/>
                </a:tc>
                <a:tc>
                  <a:txBody>
                    <a:bodyPr/>
                    <a:lstStyle/>
                    <a:p>
                      <a:r>
                        <a:rPr kumimoji="1" lang="ja-JP" altLang="en-US" sz="1050" dirty="0"/>
                        <a:t>その他諸経費</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10"/>
                  </a:ext>
                </a:extLst>
              </a:tr>
              <a:tr h="251476">
                <a:tc>
                  <a:txBody>
                    <a:bodyPr/>
                    <a:lstStyle/>
                    <a:p>
                      <a:r>
                        <a:rPr kumimoji="1" lang="ja-JP" altLang="en-US" sz="1050" dirty="0"/>
                        <a:t>（事業費計）</a:t>
                      </a:r>
                    </a:p>
                  </a:txBody>
                  <a:tcPr marL="91455" marR="91455" marT="45723" marB="45723"/>
                </a:tc>
                <a:tc>
                  <a:txBody>
                    <a:bodyPr/>
                    <a:lstStyle/>
                    <a:p>
                      <a:endParaRPr kumimoji="1" lang="ja-JP" altLang="en-US" sz="1050" dirty="0"/>
                    </a:p>
                  </a:txBody>
                  <a:tcPr marL="91455" marR="91455" marT="45723" marB="45723"/>
                </a:tc>
                <a:tc>
                  <a:txBody>
                    <a:bodyPr/>
                    <a:lstStyle/>
                    <a:p>
                      <a:r>
                        <a:rPr kumimoji="1" lang="en-US" altLang="ja-JP" sz="1050" dirty="0"/>
                        <a:t>XXXXXXX</a:t>
                      </a:r>
                      <a:endParaRPr kumimoji="1" lang="ja-JP" altLang="en-US" sz="1050" dirty="0"/>
                    </a:p>
                  </a:txBody>
                  <a:tcPr marL="91455" marR="91455" marT="45723" marB="45723"/>
                </a:tc>
                <a:extLst>
                  <a:ext uri="{0D108BD9-81ED-4DB2-BD59-A6C34878D82A}">
                    <a16:rowId xmlns:a16="http://schemas.microsoft.com/office/drawing/2014/main" val="10011"/>
                  </a:ext>
                </a:extLst>
              </a:tr>
              <a:tr h="243868">
                <a:tc rowSpan="3">
                  <a:txBody>
                    <a:bodyPr/>
                    <a:lstStyle/>
                    <a:p>
                      <a:r>
                        <a:rPr kumimoji="1" lang="ja-JP" altLang="en-US" sz="1050" dirty="0"/>
                        <a:t>委託費</a:t>
                      </a:r>
                    </a:p>
                  </a:txBody>
                  <a:tcPr marL="91455" marR="91455" marT="45723" marB="45723"/>
                </a:tc>
                <a:tc>
                  <a:txBody>
                    <a:bodyPr/>
                    <a:lstStyle/>
                    <a:p>
                      <a:r>
                        <a:rPr kumimoji="1" lang="ja-JP" altLang="en-US" sz="1050" dirty="0"/>
                        <a:t>参加団体</a:t>
                      </a:r>
                      <a:r>
                        <a:rPr kumimoji="1" lang="en-US" altLang="ja-JP" sz="1050" dirty="0"/>
                        <a:t>A</a:t>
                      </a:r>
                    </a:p>
                  </a:txBody>
                  <a:tcPr marL="91455" marR="91455" marT="45723" marB="45723"/>
                </a:tc>
                <a:tc>
                  <a:txBody>
                    <a:bodyPr/>
                    <a:lstStyle/>
                    <a:p>
                      <a:r>
                        <a:rPr kumimoji="1" lang="en-US" altLang="ja-JP" sz="1050" dirty="0"/>
                        <a:t>XXXXX</a:t>
                      </a:r>
                    </a:p>
                  </a:txBody>
                  <a:tcPr marL="91455" marR="91455" marT="45723" marB="45723"/>
                </a:tc>
                <a:extLst>
                  <a:ext uri="{0D108BD9-81ED-4DB2-BD59-A6C34878D82A}">
                    <a16:rowId xmlns:a16="http://schemas.microsoft.com/office/drawing/2014/main" val="10012"/>
                  </a:ext>
                </a:extLst>
              </a:tr>
              <a:tr h="243868">
                <a:tc vMerge="1">
                  <a:txBody>
                    <a:bodyPr/>
                    <a:lstStyle/>
                    <a:p>
                      <a:endParaRPr kumimoji="1" lang="ja-JP" altLang="en-US"/>
                    </a:p>
                  </a:txBody>
                  <a:tcPr/>
                </a:tc>
                <a:tc>
                  <a:txBody>
                    <a:bodyPr/>
                    <a:lstStyle/>
                    <a:p>
                      <a:r>
                        <a:rPr kumimoji="1" lang="ja-JP" altLang="en-US" sz="1050" dirty="0"/>
                        <a:t>参加団体</a:t>
                      </a:r>
                      <a:r>
                        <a:rPr kumimoji="1" lang="en-US" altLang="ja-JP" sz="1050" dirty="0"/>
                        <a:t>B</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13"/>
                  </a:ext>
                </a:extLst>
              </a:tr>
              <a:tr h="243868">
                <a:tc vMerge="1">
                  <a:txBody>
                    <a:bodyPr/>
                    <a:lstStyle/>
                    <a:p>
                      <a:endParaRPr kumimoji="1" lang="ja-JP" altLang="en-US"/>
                    </a:p>
                  </a:txBody>
                  <a:tcPr/>
                </a:tc>
                <a:tc>
                  <a:txBody>
                    <a:bodyPr/>
                    <a:lstStyle/>
                    <a:p>
                      <a:r>
                        <a:rPr kumimoji="1" lang="ja-JP" altLang="en-US" sz="1050" dirty="0"/>
                        <a:t>参加団体</a:t>
                      </a:r>
                      <a:r>
                        <a:rPr kumimoji="1" lang="en-US" altLang="ja-JP" sz="1050" dirty="0"/>
                        <a:t>C</a:t>
                      </a:r>
                    </a:p>
                  </a:txBody>
                  <a:tcPr marL="91455" marR="91455" marT="45723" marB="45723"/>
                </a:tc>
                <a:tc>
                  <a:txBody>
                    <a:bodyPr/>
                    <a:lstStyle/>
                    <a:p>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14"/>
                  </a:ext>
                </a:extLst>
              </a:tr>
              <a:tr h="251476">
                <a:tc>
                  <a:txBody>
                    <a:bodyPr/>
                    <a:lstStyle/>
                    <a:p>
                      <a:r>
                        <a:rPr kumimoji="1" lang="ja-JP" altLang="en-US" sz="1050" dirty="0"/>
                        <a:t>（委託費計）</a:t>
                      </a:r>
                    </a:p>
                  </a:txBody>
                  <a:tcPr marL="91455" marR="91455" marT="45723" marB="45723"/>
                </a:tc>
                <a:tc>
                  <a:txBody>
                    <a:bodyPr/>
                    <a:lstStyle/>
                    <a:p>
                      <a:endParaRPr kumimoji="1" lang="ja-JP" altLang="en-US" sz="1050"/>
                    </a:p>
                  </a:txBody>
                  <a:tcPr marL="91455" marR="91455" marT="45723" marB="45723"/>
                </a:tc>
                <a:tc>
                  <a:txBody>
                    <a:bodyPr/>
                    <a:lstStyle/>
                    <a:p>
                      <a:r>
                        <a:rPr kumimoji="1" lang="en-US" altLang="ja-JP" sz="1050" dirty="0"/>
                        <a:t>XXXXXX</a:t>
                      </a:r>
                      <a:endParaRPr kumimoji="1" lang="ja-JP" altLang="en-US" sz="1050" dirty="0"/>
                    </a:p>
                  </a:txBody>
                  <a:tcPr marL="91455" marR="91455" marT="45723" marB="45723"/>
                </a:tc>
                <a:extLst>
                  <a:ext uri="{0D108BD9-81ED-4DB2-BD59-A6C34878D82A}">
                    <a16:rowId xmlns:a16="http://schemas.microsoft.com/office/drawing/2014/main" val="10015"/>
                  </a:ext>
                </a:extLst>
              </a:tr>
              <a:tr h="251476">
                <a:tc gridSpan="2">
                  <a:txBody>
                    <a:bodyPr/>
                    <a:lstStyle/>
                    <a:p>
                      <a:r>
                        <a:rPr kumimoji="1" lang="ja-JP" altLang="en-US" sz="1050" dirty="0"/>
                        <a:t>総事業費（補助対象経費）</a:t>
                      </a:r>
                    </a:p>
                  </a:txBody>
                  <a:tcPr marL="91455" marR="91455" marT="45723" marB="45723"/>
                </a:tc>
                <a:tc hMerge="1">
                  <a:txBody>
                    <a:bodyPr/>
                    <a:lstStyle/>
                    <a:p>
                      <a:endParaRPr kumimoji="1" lang="ja-JP" altLang="en-US" sz="1000" dirty="0"/>
                    </a:p>
                  </a:txBody>
                  <a:tcPr marL="91455" marR="91455" marT="45723" marB="45723"/>
                </a:tc>
                <a:tc>
                  <a:txBody>
                    <a:bodyPr/>
                    <a:lstStyle/>
                    <a:p>
                      <a:r>
                        <a:rPr kumimoji="1" lang="en-US" altLang="ja-JP" sz="1050" dirty="0"/>
                        <a:t>XXXXXXXX</a:t>
                      </a:r>
                      <a:endParaRPr kumimoji="1" lang="ja-JP" altLang="en-US" sz="1050" dirty="0"/>
                    </a:p>
                  </a:txBody>
                  <a:tcPr marL="91455" marR="91455" marT="45723" marB="45723"/>
                </a:tc>
                <a:extLst>
                  <a:ext uri="{0D108BD9-81ED-4DB2-BD59-A6C34878D82A}">
                    <a16:rowId xmlns:a16="http://schemas.microsoft.com/office/drawing/2014/main" val="10016"/>
                  </a:ext>
                </a:extLst>
              </a:tr>
            </a:tbl>
          </a:graphicData>
        </a:graphic>
      </p:graphicFrame>
      <p:sp>
        <p:nvSpPr>
          <p:cNvPr id="6"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３．補助事業の実施方法</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⑥事業費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4655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28588" y="980729"/>
            <a:ext cx="9648825" cy="95622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目指す事業が必要とされる背景と対応するサービスの概要を</a:t>
            </a:r>
            <a:r>
              <a:rPr kumimoji="1" lang="en-US" altLang="ja-JP" sz="1400" dirty="0"/>
              <a:t>200</a:t>
            </a:r>
            <a:r>
              <a:rPr kumimoji="1" lang="ja-JP" altLang="en-US" sz="1400" dirty="0"/>
              <a:t>字以内で記載する。</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a:t>
            </a:r>
          </a:p>
        </p:txBody>
      </p:sp>
      <p:sp>
        <p:nvSpPr>
          <p:cNvPr id="69" name="Rectangle 5"/>
          <p:cNvSpPr>
            <a:spLocks noChangeArrowheads="1"/>
          </p:cNvSpPr>
          <p:nvPr/>
        </p:nvSpPr>
        <p:spPr bwMode="auto">
          <a:xfrm>
            <a:off x="242206" y="2564904"/>
            <a:ext cx="2958794" cy="399739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生活者にとっての問題</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事業者・保険者・自治体等にとっての問題</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社会全体にとっての問題</a:t>
            </a:r>
            <a:endParaRPr kumimoji="1" lang="en-US" altLang="ja-JP" sz="1400" dirty="0"/>
          </a:p>
          <a:p>
            <a:pPr marL="0" indent="0" algn="l" eaLnBrk="1" hangingPunct="1">
              <a:spcBef>
                <a:spcPct val="30000"/>
              </a:spcBef>
            </a:pPr>
            <a:r>
              <a:rPr kumimoji="1" lang="ja-JP" altLang="en-US" sz="1400" dirty="0"/>
              <a:t>を記述する</a:t>
            </a:r>
          </a:p>
        </p:txBody>
      </p:sp>
      <p:sp>
        <p:nvSpPr>
          <p:cNvPr id="70" name="Rectangle 5"/>
          <p:cNvSpPr>
            <a:spLocks noChangeArrowheads="1"/>
          </p:cNvSpPr>
          <p:nvPr/>
        </p:nvSpPr>
        <p:spPr bwMode="auto">
          <a:xfrm>
            <a:off x="3482567" y="2564904"/>
            <a:ext cx="2958794" cy="399739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現状の問題が起こっている原因</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現状の問題を解決するために取り組むべきこと</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誰にとってのどの問題を解決すべきか</a:t>
            </a:r>
            <a:endParaRPr kumimoji="1" lang="en-US" altLang="ja-JP" sz="1400" dirty="0"/>
          </a:p>
          <a:p>
            <a:pPr marL="0" indent="0" algn="l" eaLnBrk="1" hangingPunct="1">
              <a:spcBef>
                <a:spcPct val="30000"/>
              </a:spcBef>
            </a:pPr>
            <a:r>
              <a:rPr kumimoji="1" lang="ja-JP" altLang="en-US" sz="1400" dirty="0"/>
              <a:t>を記述する</a:t>
            </a:r>
          </a:p>
        </p:txBody>
      </p:sp>
      <p:sp>
        <p:nvSpPr>
          <p:cNvPr id="71" name="Rectangle 5"/>
          <p:cNvSpPr>
            <a:spLocks noChangeArrowheads="1"/>
          </p:cNvSpPr>
          <p:nvPr/>
        </p:nvSpPr>
        <p:spPr bwMode="auto">
          <a:xfrm>
            <a:off x="6722928" y="2564904"/>
            <a:ext cx="2958794" cy="399739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課題への対応として、誰に、どのようなサービスを提供するか</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費用負担者、マネタイズの方法</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想定される市場規模</a:t>
            </a:r>
            <a:endParaRPr kumimoji="1" lang="en-US" altLang="ja-JP" sz="1400" dirty="0"/>
          </a:p>
          <a:p>
            <a:pPr marL="0" indent="0" algn="l" eaLnBrk="1" hangingPunct="1">
              <a:spcBef>
                <a:spcPct val="30000"/>
              </a:spcBef>
            </a:pPr>
            <a:r>
              <a:rPr kumimoji="1" lang="ja-JP" altLang="en-US" sz="1400" dirty="0"/>
              <a:t>を記述する</a:t>
            </a:r>
          </a:p>
        </p:txBody>
      </p:sp>
      <p:sp>
        <p:nvSpPr>
          <p:cNvPr id="2" name="二等辺三角形 1"/>
          <p:cNvSpPr/>
          <p:nvPr/>
        </p:nvSpPr>
        <p:spPr bwMode="auto">
          <a:xfrm rot="5400000">
            <a:off x="2780911" y="4412897"/>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3" name="二等辺三角形 72"/>
          <p:cNvSpPr/>
          <p:nvPr/>
        </p:nvSpPr>
        <p:spPr bwMode="auto">
          <a:xfrm rot="5400000">
            <a:off x="6025635" y="4412898"/>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4" name="Rectangle 5"/>
          <p:cNvSpPr>
            <a:spLocks noChangeArrowheads="1"/>
          </p:cNvSpPr>
          <p:nvPr/>
        </p:nvSpPr>
        <p:spPr bwMode="auto">
          <a:xfrm>
            <a:off x="242206" y="2223342"/>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現状及び問題</a:t>
            </a:r>
          </a:p>
        </p:txBody>
      </p:sp>
      <p:sp>
        <p:nvSpPr>
          <p:cNvPr id="75" name="Rectangle 5"/>
          <p:cNvSpPr>
            <a:spLocks noChangeArrowheads="1"/>
          </p:cNvSpPr>
          <p:nvPr/>
        </p:nvSpPr>
        <p:spPr bwMode="auto">
          <a:xfrm>
            <a:off x="3482567" y="2223342"/>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解決すべき課題</a:t>
            </a:r>
          </a:p>
        </p:txBody>
      </p:sp>
      <p:sp>
        <p:nvSpPr>
          <p:cNvPr id="76" name="Rectangle 5"/>
          <p:cNvSpPr>
            <a:spLocks noChangeArrowheads="1"/>
          </p:cNvSpPr>
          <p:nvPr/>
        </p:nvSpPr>
        <p:spPr bwMode="auto">
          <a:xfrm>
            <a:off x="6722928" y="2223342"/>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必要とされるサービス</a:t>
            </a:r>
          </a:p>
        </p:txBody>
      </p:sp>
      <p:sp>
        <p:nvSpPr>
          <p:cNvPr id="77" name="AutoShape 10"/>
          <p:cNvSpPr>
            <a:spLocks noChangeArrowheads="1"/>
          </p:cNvSpPr>
          <p:nvPr/>
        </p:nvSpPr>
        <p:spPr bwMode="auto">
          <a:xfrm>
            <a:off x="4331911" y="41958"/>
            <a:ext cx="5445502"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a:t>一読して理解できるよう、簡潔な言葉でまとめること</a:t>
            </a:r>
            <a:endParaRPr lang="en-US" altLang="ja-JP" sz="1100" dirty="0"/>
          </a:p>
          <a:p>
            <a:pPr marL="171450" indent="-171450" algn="l" eaLnBrk="1" hangingPunct="1">
              <a:buFont typeface="Wingdings" panose="05000000000000000000" pitchFamily="2" charset="2"/>
              <a:buChar char="ü"/>
            </a:pPr>
            <a:r>
              <a:rPr lang="ja-JP" altLang="en-US" sz="1100" dirty="0"/>
              <a:t>枠は変更せずに、枠内の記載を上書きすること</a:t>
            </a:r>
            <a:endParaRPr lang="en-US" altLang="ja-JP" sz="1100" dirty="0"/>
          </a:p>
          <a:p>
            <a:pPr marL="171450" indent="-171450" algn="l" eaLnBrk="1" hangingPunct="1">
              <a:buFont typeface="Wingdings" panose="05000000000000000000" pitchFamily="2" charset="2"/>
              <a:buChar char="ü"/>
            </a:pPr>
            <a:r>
              <a:rPr lang="ja-JP" altLang="en-US" sz="1100" dirty="0"/>
              <a:t>本ページは</a:t>
            </a:r>
            <a:r>
              <a:rPr lang="en-US" altLang="ja-JP" sz="1100" dirty="0"/>
              <a:t>1</a:t>
            </a:r>
            <a:r>
              <a:rPr lang="ja-JP" altLang="en-US" sz="1100" dirty="0"/>
              <a:t>枚に収めること</a:t>
            </a:r>
            <a:endParaRPr lang="en-US" altLang="ja-JP" sz="1100" dirty="0"/>
          </a:p>
        </p:txBody>
      </p:sp>
      <p:sp>
        <p:nvSpPr>
          <p:cNvPr id="78"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＜事業概要＞</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１．事業の背景と課題解決シナリオ</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2936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6" name="角丸四角形 85"/>
          <p:cNvSpPr>
            <a:spLocks noChangeArrowheads="1"/>
          </p:cNvSpPr>
          <p:nvPr/>
        </p:nvSpPr>
        <p:spPr bwMode="auto">
          <a:xfrm>
            <a:off x="2375694" y="4862034"/>
            <a:ext cx="4025604" cy="695093"/>
          </a:xfrm>
          <a:prstGeom prst="roundRect">
            <a:avLst>
              <a:gd name="adj" fmla="val 9690"/>
            </a:avLst>
          </a:prstGeom>
          <a:noFill/>
          <a:ln w="31750"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71" name="角丸四角形 85"/>
          <p:cNvSpPr>
            <a:spLocks noChangeArrowheads="1"/>
          </p:cNvSpPr>
          <p:nvPr/>
        </p:nvSpPr>
        <p:spPr bwMode="auto">
          <a:xfrm>
            <a:off x="734368" y="2679653"/>
            <a:ext cx="5638356" cy="2100212"/>
          </a:xfrm>
          <a:prstGeom prst="roundRect">
            <a:avLst>
              <a:gd name="adj" fmla="val 5610"/>
            </a:avLst>
          </a:prstGeom>
          <a:noFill/>
          <a:ln w="317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9218" name="Rectangle 5"/>
          <p:cNvSpPr>
            <a:spLocks noChangeArrowheads="1"/>
          </p:cNvSpPr>
          <p:nvPr/>
        </p:nvSpPr>
        <p:spPr bwMode="auto">
          <a:xfrm>
            <a:off x="128588" y="980729"/>
            <a:ext cx="9648825" cy="95622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持続的にサービスを提供するためのビジネスモデルの概要と、ビジネスモデル構築に向けて本事業で達成したい目標を</a:t>
            </a:r>
            <a:r>
              <a:rPr kumimoji="1" lang="en-US" altLang="ja-JP" sz="1400" dirty="0"/>
              <a:t>200</a:t>
            </a:r>
            <a:r>
              <a:rPr kumimoji="1" lang="ja-JP" altLang="en-US" sz="1400" dirty="0"/>
              <a:t>字以内で記載する。</a:t>
            </a:r>
            <a:endParaRPr kumimoji="1" lang="en-US" altLang="ja-JP" sz="1400" dirty="0"/>
          </a:p>
          <a:p>
            <a:pPr algn="l" eaLnBrk="1" hangingPunct="1">
              <a:spcBef>
                <a:spcPct val="30000"/>
              </a:spcBef>
              <a:buFont typeface="Wingdings" panose="05000000000000000000" pitchFamily="2" charset="2"/>
              <a:buChar char="ü"/>
            </a:pPr>
            <a:r>
              <a:rPr kumimoji="1" lang="en-US" altLang="ja-JP" sz="1400" dirty="0"/>
              <a:t>※※※※※※※※※※※※※※※※※※※※※※※※</a:t>
            </a:r>
            <a:endParaRPr kumimoji="1" lang="ja-JP" altLang="en-US" sz="1400" dirty="0"/>
          </a:p>
        </p:txBody>
      </p:sp>
      <p:sp>
        <p:nvSpPr>
          <p:cNvPr id="56" name="テキスト ボックス 1"/>
          <p:cNvSpPr txBox="1">
            <a:spLocks noChangeArrowheads="1"/>
          </p:cNvSpPr>
          <p:nvPr/>
        </p:nvSpPr>
        <p:spPr bwMode="auto">
          <a:xfrm>
            <a:off x="128588" y="2153396"/>
            <a:ext cx="3451225" cy="27622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rPr>
              <a:t>目指すビジネスモデル</a:t>
            </a:r>
          </a:p>
        </p:txBody>
      </p:sp>
      <p:sp>
        <p:nvSpPr>
          <p:cNvPr id="61" name="正方形/長方形 60"/>
          <p:cNvSpPr/>
          <p:nvPr/>
        </p:nvSpPr>
        <p:spPr bwMode="auto">
          <a:xfrm>
            <a:off x="2440782" y="3427364"/>
            <a:ext cx="1435100" cy="468313"/>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〇〇社</a:t>
            </a:r>
          </a:p>
          <a:p>
            <a:pPr>
              <a:defRPr/>
            </a:pPr>
            <a:r>
              <a:rPr lang="ja-JP" altLang="en-US" dirty="0">
                <a:solidFill>
                  <a:srgbClr val="000000"/>
                </a:solidFill>
                <a:ea typeface="ＭＳ Ｐゴシック" charset="-128"/>
              </a:rPr>
              <a:t>（協力団体）</a:t>
            </a:r>
          </a:p>
        </p:txBody>
      </p:sp>
      <p:sp>
        <p:nvSpPr>
          <p:cNvPr id="62" name="正方形/長方形 61"/>
          <p:cNvSpPr/>
          <p:nvPr/>
        </p:nvSpPr>
        <p:spPr bwMode="auto">
          <a:xfrm>
            <a:off x="2440782" y="4992590"/>
            <a:ext cx="1428750" cy="466725"/>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○○保険者</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（協力団体）</a:t>
            </a:r>
          </a:p>
        </p:txBody>
      </p:sp>
      <p:cxnSp>
        <p:nvCxnSpPr>
          <p:cNvPr id="9229" name="カギ線コネクタ 5"/>
          <p:cNvCxnSpPr>
            <a:cxnSpLocks noChangeShapeType="1"/>
            <a:stCxn id="61" idx="1"/>
            <a:endCxn id="82" idx="0"/>
          </p:cNvCxnSpPr>
          <p:nvPr/>
        </p:nvCxnSpPr>
        <p:spPr bwMode="auto">
          <a:xfrm rot="10800000" flipV="1">
            <a:off x="1591469" y="3660727"/>
            <a:ext cx="849313" cy="558800"/>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0" name="カギ線コネクタ 21"/>
          <p:cNvCxnSpPr>
            <a:cxnSpLocks noChangeShapeType="1"/>
            <a:stCxn id="62" idx="1"/>
            <a:endCxn id="82" idx="2"/>
          </p:cNvCxnSpPr>
          <p:nvPr/>
        </p:nvCxnSpPr>
        <p:spPr bwMode="auto">
          <a:xfrm rot="10800000">
            <a:off x="1591470" y="4714827"/>
            <a:ext cx="849313" cy="511126"/>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1" name="カギ線コネクタ 26"/>
          <p:cNvCxnSpPr>
            <a:cxnSpLocks noChangeShapeType="1"/>
          </p:cNvCxnSpPr>
          <p:nvPr/>
        </p:nvCxnSpPr>
        <p:spPr bwMode="auto">
          <a:xfrm>
            <a:off x="1238424" y="4714827"/>
            <a:ext cx="1229164" cy="674641"/>
          </a:xfrm>
          <a:prstGeom prst="bentConnector3">
            <a:avLst>
              <a:gd name="adj1" fmla="val 405"/>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232" name="テキスト ボックス 22"/>
          <p:cNvSpPr txBox="1">
            <a:spLocks noChangeArrowheads="1"/>
          </p:cNvSpPr>
          <p:nvPr/>
        </p:nvSpPr>
        <p:spPr bwMode="auto">
          <a:xfrm>
            <a:off x="680018" y="5389466"/>
            <a:ext cx="16081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sp>
        <p:nvSpPr>
          <p:cNvPr id="9233" name="テキスト ボックス 30"/>
          <p:cNvSpPr txBox="1">
            <a:spLocks noChangeArrowheads="1"/>
          </p:cNvSpPr>
          <p:nvPr/>
        </p:nvSpPr>
        <p:spPr bwMode="auto">
          <a:xfrm>
            <a:off x="1073314" y="4907640"/>
            <a:ext cx="13446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○○サービスの提供</a:t>
            </a:r>
          </a:p>
        </p:txBody>
      </p:sp>
      <p:sp>
        <p:nvSpPr>
          <p:cNvPr id="9234" name="テキスト ボックス 31"/>
          <p:cNvSpPr txBox="1">
            <a:spLocks noChangeArrowheads="1"/>
          </p:cNvSpPr>
          <p:nvPr/>
        </p:nvSpPr>
        <p:spPr bwMode="auto">
          <a:xfrm>
            <a:off x="1181894" y="3463877"/>
            <a:ext cx="1193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a:t>
            </a:r>
          </a:p>
          <a:p>
            <a:pPr eaLnBrk="1" hangingPunct="1"/>
            <a:r>
              <a:rPr lang="ja-JP" altLang="en-US">
                <a:solidFill>
                  <a:srgbClr val="000000"/>
                </a:solidFill>
              </a:rPr>
              <a:t>提供</a:t>
            </a:r>
          </a:p>
        </p:txBody>
      </p:sp>
      <p:cxnSp>
        <p:nvCxnSpPr>
          <p:cNvPr id="9235" name="直線矢印コネクタ 37"/>
          <p:cNvCxnSpPr>
            <a:cxnSpLocks noChangeShapeType="1"/>
          </p:cNvCxnSpPr>
          <p:nvPr/>
        </p:nvCxnSpPr>
        <p:spPr bwMode="auto">
          <a:xfrm flipH="1">
            <a:off x="3867944" y="3503564"/>
            <a:ext cx="828675"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6" name="直線矢印コネクタ 48"/>
          <p:cNvCxnSpPr>
            <a:cxnSpLocks noChangeShapeType="1"/>
          </p:cNvCxnSpPr>
          <p:nvPr/>
        </p:nvCxnSpPr>
        <p:spPr bwMode="auto">
          <a:xfrm>
            <a:off x="3869532" y="3702002"/>
            <a:ext cx="82708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37" name="テキスト ボックス 52"/>
          <p:cNvSpPr txBox="1">
            <a:spLocks noChangeArrowheads="1"/>
          </p:cNvSpPr>
          <p:nvPr/>
        </p:nvSpPr>
        <p:spPr bwMode="auto">
          <a:xfrm>
            <a:off x="3867944" y="3667077"/>
            <a:ext cx="819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○○データ</a:t>
            </a:r>
            <a:endParaRPr lang="en-US" altLang="ja-JP">
              <a:solidFill>
                <a:srgbClr val="000000"/>
              </a:solidFill>
            </a:endParaRPr>
          </a:p>
          <a:p>
            <a:pPr eaLnBrk="1" hangingPunct="1"/>
            <a:r>
              <a:rPr lang="ja-JP" altLang="en-US">
                <a:solidFill>
                  <a:srgbClr val="000000"/>
                </a:solidFill>
              </a:rPr>
              <a:t>の提供</a:t>
            </a:r>
          </a:p>
        </p:txBody>
      </p:sp>
      <p:cxnSp>
        <p:nvCxnSpPr>
          <p:cNvPr id="9238" name="直線矢印コネクタ 53"/>
          <p:cNvCxnSpPr>
            <a:cxnSpLocks noChangeShapeType="1"/>
          </p:cNvCxnSpPr>
          <p:nvPr/>
        </p:nvCxnSpPr>
        <p:spPr bwMode="auto">
          <a:xfrm flipH="1" flipV="1">
            <a:off x="3875882" y="5051327"/>
            <a:ext cx="82073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39" name="テキスト ボックス 54"/>
          <p:cNvSpPr txBox="1">
            <a:spLocks noChangeArrowheads="1"/>
          </p:cNvSpPr>
          <p:nvPr/>
        </p:nvSpPr>
        <p:spPr bwMode="auto">
          <a:xfrm>
            <a:off x="3813848" y="4645671"/>
            <a:ext cx="95567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○○サービスの提供</a:t>
            </a:r>
          </a:p>
        </p:txBody>
      </p:sp>
      <p:cxnSp>
        <p:nvCxnSpPr>
          <p:cNvPr id="9240" name="カギ線コネクタ 55"/>
          <p:cNvCxnSpPr>
            <a:cxnSpLocks noChangeShapeType="1"/>
            <a:stCxn id="61" idx="2"/>
          </p:cNvCxnSpPr>
          <p:nvPr/>
        </p:nvCxnSpPr>
        <p:spPr bwMode="auto">
          <a:xfrm rot="16200000" flipH="1">
            <a:off x="3690938" y="3363071"/>
            <a:ext cx="473075" cy="1538287"/>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9241" name="カギ線コネクタ 58"/>
          <p:cNvCxnSpPr>
            <a:cxnSpLocks noChangeShapeType="1"/>
            <a:stCxn id="62" idx="0"/>
          </p:cNvCxnSpPr>
          <p:nvPr/>
        </p:nvCxnSpPr>
        <p:spPr bwMode="auto">
          <a:xfrm rot="5400000" flipH="1" flipV="1">
            <a:off x="3665563" y="3961534"/>
            <a:ext cx="520651" cy="1541462"/>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242" name="テキスト ボックス 61"/>
          <p:cNvSpPr txBox="1">
            <a:spLocks noChangeArrowheads="1"/>
          </p:cNvSpPr>
          <p:nvPr/>
        </p:nvSpPr>
        <p:spPr bwMode="auto">
          <a:xfrm>
            <a:off x="2347119" y="4052839"/>
            <a:ext cx="15509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sp>
        <p:nvSpPr>
          <p:cNvPr id="9243" name="テキスト ボックス 62"/>
          <p:cNvSpPr txBox="1">
            <a:spLocks noChangeArrowheads="1"/>
          </p:cNvSpPr>
          <p:nvPr/>
        </p:nvSpPr>
        <p:spPr bwMode="auto">
          <a:xfrm>
            <a:off x="2326666" y="4460490"/>
            <a:ext cx="15668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○○サービスの料金支払</a:t>
            </a:r>
          </a:p>
        </p:txBody>
      </p:sp>
      <p:cxnSp>
        <p:nvCxnSpPr>
          <p:cNvPr id="9244" name="直線矢印コネクタ 63"/>
          <p:cNvCxnSpPr>
            <a:cxnSpLocks noChangeShapeType="1"/>
          </p:cNvCxnSpPr>
          <p:nvPr/>
        </p:nvCxnSpPr>
        <p:spPr bwMode="auto">
          <a:xfrm>
            <a:off x="3875882" y="5173565"/>
            <a:ext cx="82073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45" name="テキスト ボックス 64"/>
          <p:cNvSpPr txBox="1">
            <a:spLocks noChangeArrowheads="1"/>
          </p:cNvSpPr>
          <p:nvPr/>
        </p:nvSpPr>
        <p:spPr bwMode="auto">
          <a:xfrm>
            <a:off x="3867944" y="5138640"/>
            <a:ext cx="819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○○データ</a:t>
            </a:r>
            <a:endParaRPr lang="en-US" altLang="ja-JP" dirty="0">
              <a:solidFill>
                <a:srgbClr val="000000"/>
              </a:solidFill>
            </a:endParaRPr>
          </a:p>
          <a:p>
            <a:pPr eaLnBrk="1" hangingPunct="1"/>
            <a:r>
              <a:rPr lang="ja-JP" altLang="en-US" dirty="0">
                <a:solidFill>
                  <a:srgbClr val="000000"/>
                </a:solidFill>
              </a:rPr>
              <a:t>の提供</a:t>
            </a:r>
          </a:p>
        </p:txBody>
      </p:sp>
      <p:sp>
        <p:nvSpPr>
          <p:cNvPr id="82" name="正方形/長方形 81"/>
          <p:cNvSpPr/>
          <p:nvPr/>
        </p:nvSpPr>
        <p:spPr bwMode="auto">
          <a:xfrm>
            <a:off x="873919" y="4219527"/>
            <a:ext cx="1435100" cy="495300"/>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サービス利用者</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○○ハイリスク者</a:t>
            </a:r>
            <a:endParaRPr lang="en-US" altLang="ja-JP" dirty="0">
              <a:solidFill>
                <a:srgbClr val="000000"/>
              </a:solidFill>
              <a:ea typeface="ＭＳ Ｐゴシック" charset="-128"/>
            </a:endParaRPr>
          </a:p>
          <a:p>
            <a:pPr>
              <a:defRPr/>
            </a:pPr>
            <a:r>
              <a:rPr lang="en-US" altLang="ja-JP" dirty="0">
                <a:solidFill>
                  <a:srgbClr val="000000"/>
                </a:solidFill>
                <a:ea typeface="ＭＳ Ｐゴシック" charset="-128"/>
              </a:rPr>
              <a:t>(</a:t>
            </a:r>
            <a:r>
              <a:rPr lang="ja-JP" altLang="en-US" dirty="0">
                <a:solidFill>
                  <a:srgbClr val="000000"/>
                </a:solidFill>
                <a:ea typeface="ＭＳ Ｐゴシック" charset="-128"/>
              </a:rPr>
              <a:t>○○住民）</a:t>
            </a:r>
          </a:p>
        </p:txBody>
      </p:sp>
      <p:sp>
        <p:nvSpPr>
          <p:cNvPr id="9248" name="テキスト ボックス 88"/>
          <p:cNvSpPr txBox="1">
            <a:spLocks noChangeArrowheads="1"/>
          </p:cNvSpPr>
          <p:nvPr/>
        </p:nvSpPr>
        <p:spPr bwMode="auto">
          <a:xfrm rot="16200000">
            <a:off x="3133016" y="5024040"/>
            <a:ext cx="369332" cy="1930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dirty="0">
                <a:solidFill>
                  <a:schemeClr val="accent2"/>
                </a:solidFill>
              </a:rPr>
              <a:t>既に実施している部分</a:t>
            </a:r>
          </a:p>
        </p:txBody>
      </p:sp>
      <p:sp>
        <p:nvSpPr>
          <p:cNvPr id="91" name="正方形/長方形 90"/>
          <p:cNvSpPr/>
          <p:nvPr/>
        </p:nvSpPr>
        <p:spPr bwMode="auto">
          <a:xfrm>
            <a:off x="2453482" y="2732039"/>
            <a:ext cx="1422400" cy="395288"/>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○○社</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（協力団体）</a:t>
            </a:r>
          </a:p>
        </p:txBody>
      </p:sp>
      <p:cxnSp>
        <p:nvCxnSpPr>
          <p:cNvPr id="9257" name="直線矢印コネクタ 37"/>
          <p:cNvCxnSpPr>
            <a:cxnSpLocks noChangeShapeType="1"/>
            <a:stCxn id="91" idx="2"/>
            <a:endCxn id="61" idx="0"/>
          </p:cNvCxnSpPr>
          <p:nvPr/>
        </p:nvCxnSpPr>
        <p:spPr bwMode="auto">
          <a:xfrm flipH="1">
            <a:off x="3158332" y="3127327"/>
            <a:ext cx="6350" cy="300037"/>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58" name="テキスト ボックス 42"/>
          <p:cNvSpPr txBox="1">
            <a:spLocks noChangeArrowheads="1"/>
          </p:cNvSpPr>
          <p:nvPr/>
        </p:nvSpPr>
        <p:spPr bwMode="auto">
          <a:xfrm>
            <a:off x="2096294" y="3103514"/>
            <a:ext cx="13573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健康投資</a:t>
            </a:r>
          </a:p>
        </p:txBody>
      </p:sp>
      <p:sp>
        <p:nvSpPr>
          <p:cNvPr id="94" name="四角形吹き出し 60"/>
          <p:cNvSpPr>
            <a:spLocks noChangeArrowheads="1"/>
          </p:cNvSpPr>
          <p:nvPr/>
        </p:nvSpPr>
        <p:spPr bwMode="auto">
          <a:xfrm>
            <a:off x="1475582" y="2754264"/>
            <a:ext cx="900112" cy="215900"/>
          </a:xfrm>
          <a:prstGeom prst="wedgeRectCallout">
            <a:avLst>
              <a:gd name="adj1" fmla="val 36503"/>
              <a:gd name="adj2" fmla="val 92575"/>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成果②の活用</a:t>
            </a:r>
          </a:p>
        </p:txBody>
      </p:sp>
      <p:sp>
        <p:nvSpPr>
          <p:cNvPr id="95" name="四角形吹き出し 66"/>
          <p:cNvSpPr>
            <a:spLocks noChangeArrowheads="1"/>
          </p:cNvSpPr>
          <p:nvPr/>
        </p:nvSpPr>
        <p:spPr bwMode="auto">
          <a:xfrm>
            <a:off x="873919" y="3182889"/>
            <a:ext cx="903288" cy="217488"/>
          </a:xfrm>
          <a:prstGeom prst="wedgeRectCallout">
            <a:avLst>
              <a:gd name="adj1" fmla="val -6176"/>
              <a:gd name="adj2" fmla="val 98758"/>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成果③の活用</a:t>
            </a:r>
          </a:p>
        </p:txBody>
      </p:sp>
      <p:sp>
        <p:nvSpPr>
          <p:cNvPr id="9261" name="テキスト ボックス 88"/>
          <p:cNvSpPr txBox="1">
            <a:spLocks noChangeArrowheads="1"/>
          </p:cNvSpPr>
          <p:nvPr/>
        </p:nvSpPr>
        <p:spPr bwMode="auto">
          <a:xfrm>
            <a:off x="264359" y="2814589"/>
            <a:ext cx="55399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dirty="0">
                <a:solidFill>
                  <a:srgbClr val="FF0000"/>
                </a:solidFill>
              </a:rPr>
              <a:t>本事業において</a:t>
            </a:r>
            <a:endParaRPr lang="en-US" altLang="ja-JP" sz="1200" dirty="0">
              <a:solidFill>
                <a:srgbClr val="FF0000"/>
              </a:solidFill>
            </a:endParaRPr>
          </a:p>
          <a:p>
            <a:pPr eaLnBrk="1" hangingPunct="1"/>
            <a:r>
              <a:rPr lang="ja-JP" altLang="en-US" sz="1200" dirty="0">
                <a:solidFill>
                  <a:srgbClr val="FF0000"/>
                </a:solidFill>
              </a:rPr>
              <a:t>実施する部分</a:t>
            </a:r>
          </a:p>
        </p:txBody>
      </p:sp>
      <p:sp>
        <p:nvSpPr>
          <p:cNvPr id="9262" name="テキスト ボックス 42"/>
          <p:cNvSpPr txBox="1">
            <a:spLocks noChangeArrowheads="1"/>
          </p:cNvSpPr>
          <p:nvPr/>
        </p:nvSpPr>
        <p:spPr bwMode="auto">
          <a:xfrm>
            <a:off x="3802857" y="2946352"/>
            <a:ext cx="947737"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○○サービスの提供、○○人材の派遣</a:t>
            </a:r>
          </a:p>
        </p:txBody>
      </p:sp>
      <p:sp>
        <p:nvSpPr>
          <p:cNvPr id="98" name="正方形/長方形 11"/>
          <p:cNvSpPr>
            <a:spLocks noChangeArrowheads="1"/>
          </p:cNvSpPr>
          <p:nvPr/>
        </p:nvSpPr>
        <p:spPr bwMode="auto">
          <a:xfrm>
            <a:off x="4767610" y="5681118"/>
            <a:ext cx="1433512"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地域版協議会</a:t>
            </a:r>
            <a:endParaRPr lang="en-US" altLang="ja-JP" dirty="0">
              <a:solidFill>
                <a:srgbClr val="000000"/>
              </a:solidFill>
            </a:endParaRPr>
          </a:p>
          <a:p>
            <a:pPr eaLnBrk="1" hangingPunct="1">
              <a:defRPr/>
            </a:pPr>
            <a:r>
              <a:rPr lang="ja-JP" altLang="en-US" dirty="0">
                <a:solidFill>
                  <a:srgbClr val="000000"/>
                </a:solidFill>
              </a:rPr>
              <a:t>（連携団体）</a:t>
            </a:r>
          </a:p>
        </p:txBody>
      </p:sp>
      <p:sp>
        <p:nvSpPr>
          <p:cNvPr id="101" name="正方形/長方形 10"/>
          <p:cNvSpPr>
            <a:spLocks noChangeArrowheads="1"/>
          </p:cNvSpPr>
          <p:nvPr/>
        </p:nvSpPr>
        <p:spPr bwMode="auto">
          <a:xfrm>
            <a:off x="4766816" y="4922690"/>
            <a:ext cx="1435100" cy="392112"/>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a:solidFill>
                  <a:srgbClr val="000000"/>
                </a:solidFill>
              </a:rPr>
              <a:t>医療法人○○</a:t>
            </a:r>
            <a:endParaRPr lang="en-US" altLang="ja-JP">
              <a:solidFill>
                <a:srgbClr val="000000"/>
              </a:solidFill>
            </a:endParaRPr>
          </a:p>
          <a:p>
            <a:pPr eaLnBrk="1" hangingPunct="1">
              <a:defRPr/>
            </a:pPr>
            <a:r>
              <a:rPr lang="ja-JP" altLang="en-US">
                <a:solidFill>
                  <a:srgbClr val="000000"/>
                </a:solidFill>
              </a:rPr>
              <a:t>（ ○○サービス提供）</a:t>
            </a:r>
          </a:p>
        </p:txBody>
      </p:sp>
      <p:sp>
        <p:nvSpPr>
          <p:cNvPr id="103" name="正方形/長方形 1"/>
          <p:cNvSpPr>
            <a:spLocks noChangeArrowheads="1"/>
          </p:cNvSpPr>
          <p:nvPr/>
        </p:nvSpPr>
        <p:spPr bwMode="auto">
          <a:xfrm>
            <a:off x="4766816" y="3439574"/>
            <a:ext cx="1435100" cy="1111541"/>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（株）○○</a:t>
            </a:r>
            <a:endParaRPr lang="en-US" altLang="ja-JP" dirty="0">
              <a:solidFill>
                <a:srgbClr val="000000"/>
              </a:solidFill>
            </a:endParaRPr>
          </a:p>
          <a:p>
            <a:pPr eaLnBrk="1" hangingPunct="1">
              <a:defRPr/>
            </a:pPr>
            <a:r>
              <a:rPr lang="ja-JP" altLang="en-US" dirty="0">
                <a:solidFill>
                  <a:srgbClr val="000000"/>
                </a:solidFill>
              </a:rPr>
              <a:t>（事業実施主体）</a:t>
            </a:r>
          </a:p>
        </p:txBody>
      </p:sp>
      <p:sp>
        <p:nvSpPr>
          <p:cNvPr id="105" name="四角形吹き出し 67"/>
          <p:cNvSpPr>
            <a:spLocks noChangeArrowheads="1"/>
          </p:cNvSpPr>
          <p:nvPr/>
        </p:nvSpPr>
        <p:spPr bwMode="auto">
          <a:xfrm>
            <a:off x="3802857" y="2716164"/>
            <a:ext cx="863600" cy="215900"/>
          </a:xfrm>
          <a:prstGeom prst="wedgeRectCallout">
            <a:avLst>
              <a:gd name="adj1" fmla="val -26831"/>
              <a:gd name="adj2" fmla="val 74986"/>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成果①の活用</a:t>
            </a:r>
          </a:p>
        </p:txBody>
      </p:sp>
      <p:sp>
        <p:nvSpPr>
          <p:cNvPr id="60" name="AutoShape 10"/>
          <p:cNvSpPr>
            <a:spLocks noChangeArrowheads="1"/>
          </p:cNvSpPr>
          <p:nvPr/>
        </p:nvSpPr>
        <p:spPr bwMode="auto">
          <a:xfrm>
            <a:off x="4331911" y="47602"/>
            <a:ext cx="5445502" cy="712109"/>
          </a:xfrm>
          <a:prstGeom prst="roundRect">
            <a:avLst>
              <a:gd name="adj" fmla="val 1346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a:t>一読して理解できるよう、簡潔な言葉でまとめること。</a:t>
            </a:r>
            <a:endParaRPr lang="en-US" altLang="ja-JP" sz="1100" dirty="0"/>
          </a:p>
          <a:p>
            <a:pPr marL="171450" indent="-171450" algn="l" eaLnBrk="1" hangingPunct="1">
              <a:buFont typeface="Wingdings" panose="05000000000000000000" pitchFamily="2" charset="2"/>
              <a:buChar char="ü"/>
            </a:pPr>
            <a:r>
              <a:rPr lang="ja-JP" altLang="en-US" sz="1100" dirty="0"/>
              <a:t>枠内の記載に上書きの上、事業の全体概要図と実施イメージを作成すること。</a:t>
            </a:r>
            <a:endParaRPr lang="en-US" altLang="ja-JP" sz="1100" dirty="0"/>
          </a:p>
          <a:p>
            <a:pPr marL="171450" indent="-171450" algn="l" eaLnBrk="1" hangingPunct="1">
              <a:buFont typeface="Wingdings" panose="05000000000000000000" pitchFamily="2" charset="2"/>
              <a:buChar char="ü"/>
            </a:pPr>
            <a:r>
              <a:rPr lang="ja-JP" altLang="en-US" sz="1100" dirty="0"/>
              <a:t>本ページは</a:t>
            </a:r>
            <a:r>
              <a:rPr lang="en-US" altLang="ja-JP" sz="1100" dirty="0"/>
              <a:t>1</a:t>
            </a:r>
            <a:r>
              <a:rPr lang="ja-JP" altLang="en-US" sz="1100" dirty="0"/>
              <a:t>枚に収めること</a:t>
            </a:r>
            <a:endParaRPr lang="en-US" altLang="ja-JP" sz="1100" dirty="0"/>
          </a:p>
        </p:txBody>
      </p:sp>
      <p:cxnSp>
        <p:nvCxnSpPr>
          <p:cNvPr id="3" name="直線コネクタ 2"/>
          <p:cNvCxnSpPr/>
          <p:nvPr/>
        </p:nvCxnSpPr>
        <p:spPr bwMode="auto">
          <a:xfrm flipH="1" flipV="1">
            <a:off x="3513352" y="5550577"/>
            <a:ext cx="14363" cy="380225"/>
          </a:xfrm>
          <a:prstGeom prst="line">
            <a:avLst/>
          </a:prstGeom>
          <a:solidFill>
            <a:schemeClr val="bg1"/>
          </a:solidFill>
          <a:ln w="9525" cap="flat" cmpd="sng" algn="ctr">
            <a:solidFill>
              <a:srgbClr val="0070C0"/>
            </a:solidFill>
            <a:prstDash val="solid"/>
            <a:round/>
            <a:headEnd type="none" w="med" len="med"/>
            <a:tailEnd type="none" w="med" len="med"/>
          </a:ln>
          <a:effectLst/>
        </p:spPr>
      </p:cxnSp>
      <p:sp>
        <p:nvSpPr>
          <p:cNvPr id="55" name="正方形/長方形 61"/>
          <p:cNvSpPr>
            <a:spLocks noChangeArrowheads="1"/>
          </p:cNvSpPr>
          <p:nvPr/>
        </p:nvSpPr>
        <p:spPr bwMode="auto">
          <a:xfrm>
            <a:off x="6996160" y="2601319"/>
            <a:ext cx="2232025" cy="3395166"/>
          </a:xfrm>
          <a:prstGeom prst="rect">
            <a:avLst/>
          </a:prstGeom>
          <a:solidFill>
            <a:schemeClr val="bg1"/>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58" name="フローチャート : 複数書類 46"/>
          <p:cNvSpPr>
            <a:spLocks noChangeArrowheads="1"/>
          </p:cNvSpPr>
          <p:nvPr/>
        </p:nvSpPr>
        <p:spPr bwMode="auto">
          <a:xfrm>
            <a:off x="7085060" y="4909544"/>
            <a:ext cx="2051050" cy="258762"/>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目標③：利用者</a:t>
            </a:r>
            <a:r>
              <a:rPr lang="en-US" altLang="ja-JP" sz="1100" b="1" dirty="0">
                <a:solidFill>
                  <a:srgbClr val="000000"/>
                </a:solidFill>
              </a:rPr>
              <a:t>X</a:t>
            </a:r>
            <a:r>
              <a:rPr lang="ja-JP" altLang="en-US" sz="1100" b="1" dirty="0">
                <a:solidFill>
                  <a:srgbClr val="000000"/>
                </a:solidFill>
              </a:rPr>
              <a:t>％の行動変容</a:t>
            </a:r>
          </a:p>
        </p:txBody>
      </p:sp>
      <p:sp>
        <p:nvSpPr>
          <p:cNvPr id="59" name="フローチャート : 複数書類 51"/>
          <p:cNvSpPr>
            <a:spLocks noChangeArrowheads="1"/>
          </p:cNvSpPr>
          <p:nvPr/>
        </p:nvSpPr>
        <p:spPr bwMode="auto">
          <a:xfrm>
            <a:off x="7085060" y="2790231"/>
            <a:ext cx="2051050" cy="258763"/>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目標①：○○手法の確立</a:t>
            </a:r>
          </a:p>
        </p:txBody>
      </p:sp>
      <p:sp>
        <p:nvSpPr>
          <p:cNvPr id="63" name="フローチャート : 複数書類 52"/>
          <p:cNvSpPr>
            <a:spLocks noChangeArrowheads="1"/>
          </p:cNvSpPr>
          <p:nvPr/>
        </p:nvSpPr>
        <p:spPr bwMode="auto">
          <a:xfrm>
            <a:off x="7085060" y="3836245"/>
            <a:ext cx="2051050" cy="258763"/>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目標②：見込み客</a:t>
            </a:r>
            <a:r>
              <a:rPr lang="en-US" altLang="ja-JP" sz="1100" b="1" dirty="0">
                <a:solidFill>
                  <a:srgbClr val="000000"/>
                </a:solidFill>
              </a:rPr>
              <a:t>X</a:t>
            </a:r>
            <a:r>
              <a:rPr lang="ja-JP" altLang="en-US" sz="1100" b="1" dirty="0">
                <a:solidFill>
                  <a:srgbClr val="000000"/>
                </a:solidFill>
              </a:rPr>
              <a:t>件開拓</a:t>
            </a:r>
            <a:endParaRPr lang="en-US" altLang="ja-JP" sz="1100" b="1" dirty="0">
              <a:solidFill>
                <a:srgbClr val="000000"/>
              </a:solidFill>
            </a:endParaRPr>
          </a:p>
        </p:txBody>
      </p:sp>
      <p:sp>
        <p:nvSpPr>
          <p:cNvPr id="65" name="テキスト ボックス 42"/>
          <p:cNvSpPr txBox="1">
            <a:spLocks noChangeArrowheads="1"/>
          </p:cNvSpPr>
          <p:nvPr/>
        </p:nvSpPr>
        <p:spPr bwMode="auto">
          <a:xfrm>
            <a:off x="7005685" y="5188944"/>
            <a:ext cx="2209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a:solidFill>
                  <a:srgbClr val="000000"/>
                </a:solidFill>
              </a:rPr>
              <a:t>利用者目標</a:t>
            </a:r>
            <a:r>
              <a:rPr lang="en-US" altLang="ja-JP" dirty="0">
                <a:solidFill>
                  <a:srgbClr val="000000"/>
                </a:solidFill>
              </a:rPr>
              <a:t>X</a:t>
            </a:r>
            <a:r>
              <a:rPr lang="ja-JP" altLang="en-US" dirty="0">
                <a:solidFill>
                  <a:srgbClr val="000000"/>
                </a:solidFill>
              </a:rPr>
              <a:t>名中</a:t>
            </a:r>
            <a:r>
              <a:rPr lang="en-US" altLang="ja-JP" dirty="0">
                <a:solidFill>
                  <a:srgbClr val="000000"/>
                </a:solidFill>
              </a:rPr>
              <a:t>Y</a:t>
            </a:r>
            <a:r>
              <a:rPr lang="ja-JP" altLang="en-US" dirty="0">
                <a:solidFill>
                  <a:srgbClr val="000000"/>
                </a:solidFill>
              </a:rPr>
              <a:t>名が○○によって行動変容することを目指す。その結果を踏まえ、本事業導入による費用対効果を算出する</a:t>
            </a:r>
          </a:p>
        </p:txBody>
      </p:sp>
      <p:sp>
        <p:nvSpPr>
          <p:cNvPr id="66" name="テキスト ボックス 42"/>
          <p:cNvSpPr txBox="1">
            <a:spLocks noChangeArrowheads="1"/>
          </p:cNvSpPr>
          <p:nvPr/>
        </p:nvSpPr>
        <p:spPr bwMode="auto">
          <a:xfrm>
            <a:off x="7005685" y="3077569"/>
            <a:ext cx="2209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a:solidFill>
                  <a:srgbClr val="000000"/>
                </a:solidFill>
              </a:rPr>
              <a:t>○○予防・生活支援サービスへの保険者からの介入方法として活用する方法を確立しマニュアルを作成する</a:t>
            </a:r>
          </a:p>
        </p:txBody>
      </p:sp>
      <p:sp>
        <p:nvSpPr>
          <p:cNvPr id="67" name="テキスト ボックス 42"/>
          <p:cNvSpPr txBox="1">
            <a:spLocks noChangeArrowheads="1"/>
          </p:cNvSpPr>
          <p:nvPr/>
        </p:nvSpPr>
        <p:spPr bwMode="auto">
          <a:xfrm>
            <a:off x="7005685" y="4109295"/>
            <a:ext cx="22098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a:solidFill>
                  <a:srgbClr val="000000"/>
                </a:solidFill>
              </a:rPr>
              <a:t>本事業の顧客ターゲットへ</a:t>
            </a:r>
            <a:r>
              <a:rPr lang="en-US" altLang="ja-JP" dirty="0">
                <a:solidFill>
                  <a:srgbClr val="000000"/>
                </a:solidFill>
              </a:rPr>
              <a:t>XXX</a:t>
            </a:r>
            <a:r>
              <a:rPr lang="ja-JP" altLang="en-US" dirty="0">
                <a:solidFill>
                  <a:srgbClr val="000000"/>
                </a:solidFill>
              </a:rPr>
              <a:t>によってニーズや課題を把握し、</a:t>
            </a:r>
            <a:r>
              <a:rPr lang="en-US" altLang="ja-JP" dirty="0">
                <a:solidFill>
                  <a:srgbClr val="000000"/>
                </a:solidFill>
              </a:rPr>
              <a:t>X</a:t>
            </a:r>
            <a:r>
              <a:rPr lang="ja-JP" altLang="en-US" dirty="0">
                <a:solidFill>
                  <a:srgbClr val="000000"/>
                </a:solidFill>
              </a:rPr>
              <a:t>件の試験導入行う</a:t>
            </a:r>
          </a:p>
        </p:txBody>
      </p:sp>
      <p:sp>
        <p:nvSpPr>
          <p:cNvPr id="69" name="テキスト ボックス 64"/>
          <p:cNvSpPr txBox="1">
            <a:spLocks noChangeArrowheads="1"/>
          </p:cNvSpPr>
          <p:nvPr/>
        </p:nvSpPr>
        <p:spPr bwMode="auto">
          <a:xfrm>
            <a:off x="5417421" y="5374999"/>
            <a:ext cx="8191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○○の連携</a:t>
            </a:r>
          </a:p>
        </p:txBody>
      </p:sp>
      <p:cxnSp>
        <p:nvCxnSpPr>
          <p:cNvPr id="70" name="直線矢印コネクタ 53"/>
          <p:cNvCxnSpPr>
            <a:cxnSpLocks noChangeShapeType="1"/>
            <a:stCxn id="98" idx="0"/>
            <a:endCxn id="101" idx="2"/>
          </p:cNvCxnSpPr>
          <p:nvPr/>
        </p:nvCxnSpPr>
        <p:spPr bwMode="auto">
          <a:xfrm flipV="1">
            <a:off x="5484366" y="5314802"/>
            <a:ext cx="0" cy="366316"/>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75" name="直線矢印コネクタ 53"/>
          <p:cNvCxnSpPr>
            <a:cxnSpLocks noChangeShapeType="1"/>
          </p:cNvCxnSpPr>
          <p:nvPr/>
        </p:nvCxnSpPr>
        <p:spPr bwMode="auto">
          <a:xfrm flipV="1">
            <a:off x="5476005" y="4557369"/>
            <a:ext cx="0" cy="350395"/>
          </a:xfrm>
          <a:prstGeom prst="straightConnector1">
            <a:avLst/>
          </a:prstGeom>
          <a:noFill/>
          <a:ln w="9525" algn="ctr">
            <a:solidFill>
              <a:srgbClr val="FF0000"/>
            </a:solidFill>
            <a:round/>
            <a:headEnd type="arrow" w="med" len="med"/>
            <a:tailEnd type="none" w="med" len="med"/>
          </a:ln>
          <a:extLst>
            <a:ext uri="{909E8E84-426E-40DD-AFC4-6F175D3DCCD1}">
              <a14:hiddenFill xmlns:a14="http://schemas.microsoft.com/office/drawing/2010/main">
                <a:noFill/>
              </a14:hiddenFill>
            </a:ext>
          </a:extLst>
        </p:spPr>
      </p:cxnSp>
      <p:sp>
        <p:nvSpPr>
          <p:cNvPr id="76" name="テキスト ボックス 64"/>
          <p:cNvSpPr txBox="1">
            <a:spLocks noChangeArrowheads="1"/>
          </p:cNvSpPr>
          <p:nvPr/>
        </p:nvSpPr>
        <p:spPr bwMode="auto">
          <a:xfrm>
            <a:off x="5383786" y="4589025"/>
            <a:ext cx="9585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○○の支払い</a:t>
            </a:r>
          </a:p>
        </p:txBody>
      </p:sp>
      <p:sp>
        <p:nvSpPr>
          <p:cNvPr id="57" name="AutoShape 10"/>
          <p:cNvSpPr>
            <a:spLocks noChangeArrowheads="1"/>
          </p:cNvSpPr>
          <p:nvPr/>
        </p:nvSpPr>
        <p:spPr bwMode="auto">
          <a:xfrm>
            <a:off x="128587" y="6106679"/>
            <a:ext cx="9775825" cy="688539"/>
          </a:xfrm>
          <a:prstGeom prst="roundRect">
            <a:avLst>
              <a:gd name="adj" fmla="val 8946"/>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●目指すビジネスモデルについて</a:t>
            </a:r>
            <a:endParaRPr lang="en-US" altLang="ja-JP" sz="1100" dirty="0"/>
          </a:p>
          <a:p>
            <a:pPr marL="171450" indent="-171450" algn="l" eaLnBrk="1" hangingPunct="1">
              <a:buFont typeface="Wingdings" panose="05000000000000000000" pitchFamily="2" charset="2"/>
              <a:buChar char="ü"/>
            </a:pPr>
            <a:r>
              <a:rPr lang="ja-JP" altLang="en-US" sz="1100" dirty="0"/>
              <a:t>誰が誰にどのような商品・サービスを提供するのか、商品・サービス提供のために必要なリソース等と調達先を金の流れとともに図示する。</a:t>
            </a:r>
          </a:p>
          <a:p>
            <a:pPr marL="171450" indent="-171450" algn="l" eaLnBrk="1" hangingPunct="1">
              <a:buFont typeface="Wingdings" panose="05000000000000000000" pitchFamily="2" charset="2"/>
              <a:buChar char="ü"/>
            </a:pPr>
            <a:r>
              <a:rPr lang="ja-JP" altLang="en-US" sz="1100" dirty="0"/>
              <a:t>既に実施している部分がある場合は、本事業において実施する部分が明確に分かるように示す。</a:t>
            </a:r>
          </a:p>
          <a:p>
            <a:pPr marL="171450" indent="-171450" algn="l" eaLnBrk="1" hangingPunct="1">
              <a:buFont typeface="Wingdings" panose="05000000000000000000" pitchFamily="2" charset="2"/>
              <a:buChar char="ü"/>
            </a:pPr>
            <a:r>
              <a:rPr lang="ja-JP" altLang="en-US" sz="1100" dirty="0"/>
              <a:t>医療・介護関係者、地域版協議会、自治体等と連携する場合やコンソーシアムを組成する場合は、各団体との連携内容を記載する。</a:t>
            </a:r>
            <a:endParaRPr lang="ja-JP" altLang="en-US" sz="1100" strike="sngStrike" dirty="0"/>
          </a:p>
        </p:txBody>
      </p:sp>
      <p:sp>
        <p:nvSpPr>
          <p:cNvPr id="83" name="テキスト ボックス 1"/>
          <p:cNvSpPr txBox="1">
            <a:spLocks noChangeArrowheads="1"/>
          </p:cNvSpPr>
          <p:nvPr/>
        </p:nvSpPr>
        <p:spPr bwMode="auto">
          <a:xfrm>
            <a:off x="6315741" y="2189250"/>
            <a:ext cx="3451225" cy="27622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rPr>
              <a:t>補助事業実施による成果目標</a:t>
            </a:r>
          </a:p>
        </p:txBody>
      </p:sp>
      <p:sp>
        <p:nvSpPr>
          <p:cNvPr id="84" name="AutoShape 10"/>
          <p:cNvSpPr>
            <a:spLocks noChangeArrowheads="1"/>
          </p:cNvSpPr>
          <p:nvPr/>
        </p:nvSpPr>
        <p:spPr bwMode="auto">
          <a:xfrm>
            <a:off x="4331911" y="1512712"/>
            <a:ext cx="5445502" cy="594369"/>
          </a:xfrm>
          <a:prstGeom prst="roundRect">
            <a:avLst>
              <a:gd name="adj" fmla="val 1346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r>
              <a:rPr lang="ja-JP" altLang="en-US" sz="1100" dirty="0"/>
              <a:t>●補助事業実施による成果目標について</a:t>
            </a:r>
            <a:endParaRPr lang="en-US" altLang="ja-JP" sz="1100" dirty="0"/>
          </a:p>
          <a:p>
            <a:pPr marL="171450" indent="-171450" algn="l" eaLnBrk="1" hangingPunct="1">
              <a:buFont typeface="Wingdings" panose="05000000000000000000" pitchFamily="2" charset="2"/>
              <a:buChar char="ü"/>
            </a:pPr>
            <a:r>
              <a:rPr lang="ja-JP" altLang="en-US" sz="1100" dirty="0"/>
              <a:t>補助事業を通じて達成したい目標を定性・定量両面で設定し記述すること。</a:t>
            </a:r>
            <a:endParaRPr lang="en-US" altLang="ja-JP" sz="1100" dirty="0"/>
          </a:p>
          <a:p>
            <a:pPr marL="171450" indent="-171450" algn="l" eaLnBrk="1" hangingPunct="1">
              <a:buFont typeface="Wingdings" panose="05000000000000000000" pitchFamily="2" charset="2"/>
              <a:buChar char="ü"/>
            </a:pPr>
            <a:r>
              <a:rPr lang="ja-JP" altLang="en-US" sz="1100" dirty="0"/>
              <a:t>本事業で得る成果の活用箇所をビジネスモデル図に示すこと</a:t>
            </a:r>
            <a:endParaRPr lang="en-US" altLang="ja-JP" sz="1100" dirty="0"/>
          </a:p>
        </p:txBody>
      </p:sp>
      <p:sp>
        <p:nvSpPr>
          <p:cNvPr id="85"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＜事業概要＞</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２．目指すビジネスモデルと成果目標</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795805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１．事業の背景と課題解決シナリオ</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①事業の背景・経緯</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r>
              <a:rPr kumimoji="1" lang="ja-JP" altLang="en-US" sz="1400" dirty="0"/>
              <a:t>なぜ本事業に着目したのか、どのようなニーズ・シーズから本事業のアイディアが生まれたのか</a:t>
            </a:r>
            <a:endParaRPr kumimoji="1" lang="en-US" altLang="ja-JP" sz="1400" dirty="0"/>
          </a:p>
          <a:p>
            <a:pPr algn="l" eaLnBrk="1" hangingPunct="1">
              <a:spcBef>
                <a:spcPct val="30000"/>
              </a:spcBef>
              <a:buFont typeface="Wingdings" pitchFamily="2" charset="2"/>
              <a:buChar char="ü"/>
              <a:defRPr/>
            </a:pPr>
            <a:r>
              <a:rPr kumimoji="1" lang="ja-JP" altLang="en-US" sz="1400" dirty="0"/>
              <a:t>生活者、事業者・保険者・自治体等における現状、問題点、その原因に係る事実関係</a:t>
            </a:r>
            <a:endParaRPr kumimoji="1" lang="en-US" altLang="ja-JP" sz="1400" dirty="0"/>
          </a:p>
          <a:p>
            <a:pPr algn="l" eaLnBrk="1" hangingPunct="1">
              <a:spcBef>
                <a:spcPct val="30000"/>
              </a:spcBef>
              <a:buFont typeface="Wingdings" pitchFamily="2" charset="2"/>
              <a:buChar char="ü"/>
              <a:defRPr/>
            </a:pPr>
            <a:r>
              <a:rPr kumimoji="1" lang="ja-JP" altLang="en-US" sz="1400" dirty="0"/>
              <a:t>本事業の構想・実現に至るこれまでの取組</a:t>
            </a:r>
          </a:p>
          <a:p>
            <a:pPr marL="0" indent="0" algn="l" eaLnBrk="1" hangingPunct="1">
              <a:spcBef>
                <a:spcPct val="30000"/>
              </a:spcBef>
            </a:pPr>
            <a:r>
              <a:rPr kumimoji="1" lang="ja-JP" altLang="en-US" sz="1400" dirty="0"/>
              <a:t>を具体的に記述すること。</a:t>
            </a:r>
            <a:endParaRPr kumimoji="1" lang="en-US" altLang="ja-JP" sz="1400" dirty="0"/>
          </a:p>
          <a:p>
            <a:pPr marL="0" indent="0" algn="l" eaLnBrk="1" hangingPunct="1">
              <a:spcBef>
                <a:spcPct val="30000"/>
              </a:spcBef>
            </a:pPr>
            <a:endParaRPr kumimoji="1" lang="en-US" altLang="ja-JP" sz="1400" dirty="0"/>
          </a:p>
        </p:txBody>
      </p:sp>
      <p:sp>
        <p:nvSpPr>
          <p:cNvPr id="6" name="AutoShape 10"/>
          <p:cNvSpPr>
            <a:spLocks noChangeArrowheads="1"/>
          </p:cNvSpPr>
          <p:nvPr/>
        </p:nvSpPr>
        <p:spPr bwMode="auto">
          <a:xfrm>
            <a:off x="380492" y="2276872"/>
            <a:ext cx="9145016" cy="2808312"/>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100" dirty="0">
                <a:latin typeface="ＭＳ Ｐゴシック" charset="-128"/>
                <a:ea typeface="ＭＳ Ｐゴシック" charset="-128"/>
              </a:rPr>
              <a:t>＜補足＞</a:t>
            </a:r>
            <a:endParaRPr kumimoji="1" lang="en-US" altLang="ja-JP" sz="1100" dirty="0">
              <a:latin typeface="ＭＳ Ｐゴシック" charset="-128"/>
              <a:ea typeface="ＭＳ Ｐゴシック" charset="-128"/>
            </a:endParaRPr>
          </a:p>
          <a:p>
            <a:pPr marL="0" lvl="1" algn="l">
              <a:spcBef>
                <a:spcPct val="30000"/>
              </a:spcBef>
              <a:defRPr/>
            </a:pPr>
            <a:r>
              <a:rPr kumimoji="1" lang="ja-JP" altLang="en-US" sz="1100" dirty="0">
                <a:latin typeface="ＭＳ Ｐゴシック" charset="-128"/>
                <a:ea typeface="ＭＳ Ｐゴシック" charset="-128"/>
              </a:rPr>
              <a:t>これまでの取組の内容としては、例えば以下のようなものが考えられる。</a:t>
            </a:r>
          </a:p>
          <a:p>
            <a:pPr marL="628650" lvl="2" indent="-171450" algn="l">
              <a:spcBef>
                <a:spcPct val="30000"/>
              </a:spcBef>
              <a:buFont typeface="Arial" panose="020B0604020202020204" pitchFamily="34" charset="0"/>
              <a:buChar char="•"/>
              <a:defRPr/>
            </a:pPr>
            <a:r>
              <a:rPr kumimoji="1" lang="ja-JP" altLang="en-US" sz="1100" dirty="0">
                <a:latin typeface="ＭＳ Ｐゴシック" charset="-128"/>
                <a:ea typeface="ＭＳ Ｐゴシック" charset="-128"/>
              </a:rPr>
              <a:t>類似のサービス提供実績</a:t>
            </a:r>
          </a:p>
          <a:p>
            <a:pPr marL="628650" lvl="2" indent="-171450" algn="l">
              <a:spcBef>
                <a:spcPct val="30000"/>
              </a:spcBef>
              <a:buFont typeface="Arial" panose="020B0604020202020204" pitchFamily="34" charset="0"/>
              <a:buChar char="•"/>
              <a:defRPr/>
            </a:pPr>
            <a:r>
              <a:rPr kumimoji="1" lang="ja-JP" altLang="en-US" sz="1100" dirty="0">
                <a:latin typeface="ＭＳ Ｐゴシック" charset="-128"/>
                <a:ea typeface="ＭＳ Ｐゴシック" charset="-128"/>
              </a:rPr>
              <a:t>事業展開地域での利用者ニーズに関するアンケート調査の実施</a:t>
            </a:r>
          </a:p>
          <a:p>
            <a:pPr marL="628650" lvl="2" indent="-171450" algn="l">
              <a:spcBef>
                <a:spcPct val="30000"/>
              </a:spcBef>
              <a:buFont typeface="Arial" panose="020B0604020202020204" pitchFamily="34" charset="0"/>
              <a:buChar char="•"/>
              <a:defRPr/>
            </a:pPr>
            <a:r>
              <a:rPr kumimoji="1" lang="ja-JP" altLang="en-US" sz="1100" dirty="0">
                <a:latin typeface="ＭＳ Ｐゴシック" charset="-128"/>
                <a:ea typeface="ＭＳ Ｐゴシック" charset="-128"/>
              </a:rPr>
              <a:t>地域版協議会や医療・介護等関係者との協議</a:t>
            </a:r>
          </a:p>
          <a:p>
            <a:pPr marL="0" lvl="1" algn="l">
              <a:spcBef>
                <a:spcPct val="30000"/>
              </a:spcBef>
              <a:defRPr/>
            </a:pPr>
            <a:r>
              <a:rPr kumimoji="1" lang="ja-JP" altLang="en-US" sz="1100" dirty="0">
                <a:latin typeface="ＭＳ Ｐゴシック" charset="-128"/>
                <a:ea typeface="ＭＳ Ｐゴシック" charset="-128"/>
              </a:rPr>
              <a:t>地域や職域において実施されている健康増進の取り組み等がある場合は、その取り組みについても記述すること（そこで得られた成果や課題が本事業の目的や内容と連動していることを期待する）。</a:t>
            </a:r>
          </a:p>
          <a:p>
            <a:pPr marL="628650" lvl="2" indent="-171450" algn="l">
              <a:spcBef>
                <a:spcPct val="30000"/>
              </a:spcBef>
              <a:buFont typeface="Arial" panose="020B0604020202020204" pitchFamily="34" charset="0"/>
              <a:buChar char="•"/>
              <a:defRPr/>
            </a:pPr>
            <a:r>
              <a:rPr kumimoji="1" lang="ja-JP" altLang="en-US" sz="1100" dirty="0">
                <a:latin typeface="ＭＳ Ｐゴシック" charset="-128"/>
                <a:ea typeface="ＭＳ Ｐゴシック" charset="-128"/>
              </a:rPr>
              <a:t>地域・職域が主体となり単独で実施している取り組みについて記述すること。</a:t>
            </a:r>
          </a:p>
          <a:p>
            <a:pPr marL="628650" lvl="2" indent="-171450" algn="l">
              <a:spcBef>
                <a:spcPct val="30000"/>
              </a:spcBef>
              <a:buFont typeface="Arial" panose="020B0604020202020204" pitchFamily="34" charset="0"/>
              <a:buChar char="•"/>
              <a:defRPr/>
            </a:pPr>
            <a:r>
              <a:rPr kumimoji="1" lang="ja-JP" altLang="en-US" sz="1100" dirty="0">
                <a:latin typeface="ＭＳ Ｐゴシック" charset="-128"/>
                <a:ea typeface="ＭＳ Ｐゴシック" charset="-128"/>
              </a:rPr>
              <a:t>保険者と連携した取り組みをしている場合は、その内容、保険者との役割分担を記述すること。</a:t>
            </a:r>
          </a:p>
          <a:p>
            <a:pPr marL="628650" lvl="2" indent="-171450" algn="l">
              <a:spcBef>
                <a:spcPct val="30000"/>
              </a:spcBef>
              <a:buFont typeface="Arial" panose="020B0604020202020204" pitchFamily="34" charset="0"/>
              <a:buChar char="•"/>
              <a:defRPr/>
            </a:pPr>
            <a:r>
              <a:rPr kumimoji="1" lang="ja-JP" altLang="en-US" sz="1100" dirty="0">
                <a:latin typeface="ＭＳ Ｐゴシック" charset="-128"/>
                <a:ea typeface="ＭＳ Ｐゴシック" charset="-128"/>
              </a:rPr>
              <a:t>取り組みにおいて、外部事業者（保健指導・運動指導事業者等）を活用している場合には、その内容を記述すること。</a:t>
            </a:r>
          </a:p>
        </p:txBody>
      </p:sp>
      <p:sp>
        <p:nvSpPr>
          <p:cNvPr id="8" name="AutoShape 10"/>
          <p:cNvSpPr>
            <a:spLocks noChangeArrowheads="1"/>
          </p:cNvSpPr>
          <p:nvPr/>
        </p:nvSpPr>
        <p:spPr bwMode="auto">
          <a:xfrm>
            <a:off x="7019412" y="93355"/>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28588" y="908720"/>
            <a:ext cx="9648825" cy="5904656"/>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t>課題への対応策として、サービス提供者の状態像やサービスイメージ図・写真</a:t>
            </a:r>
            <a:endParaRPr kumimoji="1" lang="en-US" altLang="ja-JP" sz="1400" dirty="0"/>
          </a:p>
          <a:p>
            <a:pPr marL="266700" indent="-266700" algn="l">
              <a:spcBef>
                <a:spcPct val="30000"/>
              </a:spcBef>
              <a:buFont typeface="Wingdings" pitchFamily="2" charset="2"/>
              <a:buChar char="ü"/>
              <a:defRPr/>
            </a:pPr>
            <a:r>
              <a:rPr kumimoji="1" lang="ja-JP" altLang="en-US" sz="1400" dirty="0"/>
              <a:t>利用者にとってのサービスの価値</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サービスの特長、既存の類似サービス・動向やそれらとの違い</a:t>
            </a:r>
            <a:endParaRPr kumimoji="1" lang="en-US" altLang="ja-JP" sz="1400" dirty="0"/>
          </a:p>
          <a:p>
            <a:pPr marL="266700" indent="-266700" algn="l">
              <a:spcBef>
                <a:spcPct val="30000"/>
              </a:spcBef>
              <a:buFont typeface="Wingdings" pitchFamily="2" charset="2"/>
              <a:buChar char="ü"/>
              <a:defRPr/>
            </a:pPr>
            <a:r>
              <a:rPr kumimoji="1" lang="ja-JP" altLang="en-US" sz="1400" dirty="0"/>
              <a:t>当該市場の市場性や将来性とその根拠</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サービスの価格体系、費用負担者とマネタイズの方法</a:t>
            </a:r>
            <a:endParaRPr kumimoji="1" lang="en-US" altLang="ja-JP" sz="1400" dirty="0"/>
          </a:p>
          <a:p>
            <a:pPr algn="l" eaLnBrk="1" hangingPunct="1">
              <a:spcBef>
                <a:spcPct val="30000"/>
              </a:spcBef>
              <a:defRPr/>
            </a:pPr>
            <a:endParaRPr kumimoji="1" lang="en-US" altLang="ja-JP" sz="1400" dirty="0"/>
          </a:p>
          <a:p>
            <a:pPr algn="l" eaLnBrk="1" hangingPunct="1">
              <a:spcBef>
                <a:spcPct val="30000"/>
              </a:spcBef>
              <a:defRPr/>
            </a:pPr>
            <a:r>
              <a:rPr kumimoji="1" lang="ja-JP" altLang="en-US" sz="1400" dirty="0"/>
              <a:t>を具体的に記述すること。</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7"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１．事業の背景と課題解決シナリオ</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②提供するサービス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21233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28588" y="908720"/>
            <a:ext cx="9648825" cy="5904656"/>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t>事業実施主体やパートナー事業者の強み</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サービスの品質確保の方策</a:t>
            </a:r>
            <a:endParaRPr kumimoji="1" lang="en-US" altLang="ja-JP" sz="1400" dirty="0"/>
          </a:p>
          <a:p>
            <a:pPr marL="266700" indent="-266700" algn="l">
              <a:spcBef>
                <a:spcPct val="30000"/>
              </a:spcBef>
              <a:buFont typeface="Wingdings" pitchFamily="2" charset="2"/>
              <a:buChar char="ü"/>
              <a:defRPr/>
            </a:pPr>
            <a:r>
              <a:rPr kumimoji="1" lang="ja-JP" altLang="en-US" sz="1400" dirty="0"/>
              <a:t>顧客獲得戦略、流通・拡大戦略</a:t>
            </a:r>
            <a:endParaRPr kumimoji="1" lang="en-US" altLang="ja-JP" sz="1400" dirty="0"/>
          </a:p>
          <a:p>
            <a:pPr marL="266700" indent="-266700" algn="l">
              <a:spcBef>
                <a:spcPct val="30000"/>
              </a:spcBef>
              <a:buFont typeface="Wingdings" pitchFamily="2" charset="2"/>
              <a:buChar char="ü"/>
              <a:defRPr/>
            </a:pPr>
            <a:r>
              <a:rPr kumimoji="1" lang="ja-JP" altLang="en-US" sz="1400" dirty="0"/>
              <a:t>規制・制度上の課題その対応策（グレーゾーン解消制度あるいは企業実証特例制度の利用につながる可能性のある場合には、それらの記述も含む）</a:t>
            </a:r>
            <a:endParaRPr kumimoji="1" lang="en-US" altLang="ja-JP" sz="1400" dirty="0"/>
          </a:p>
          <a:p>
            <a:pPr marL="266700" indent="-266700" algn="l">
              <a:spcBef>
                <a:spcPct val="30000"/>
              </a:spcBef>
              <a:buFont typeface="Wingdings" pitchFamily="2" charset="2"/>
              <a:buChar char="ü"/>
              <a:defRPr/>
            </a:pPr>
            <a:r>
              <a:rPr kumimoji="1" lang="ja-JP" altLang="en-US" sz="1400" dirty="0"/>
              <a:t>収支モデル</a:t>
            </a:r>
            <a:endParaRPr kumimoji="1" lang="en-US" altLang="ja-JP" sz="1400" dirty="0"/>
          </a:p>
          <a:p>
            <a:pPr marL="266700" indent="-266700" algn="l">
              <a:spcBef>
                <a:spcPct val="30000"/>
              </a:spcBef>
              <a:buFont typeface="Wingdings" pitchFamily="2" charset="2"/>
              <a:buChar char="ü"/>
              <a:defRPr/>
            </a:pPr>
            <a:r>
              <a:rPr kumimoji="1" lang="ja-JP" altLang="en-US" sz="1400" dirty="0"/>
              <a:t>本事業の実現可能性を裏付ける根拠等</a:t>
            </a:r>
            <a:endParaRPr kumimoji="1" lang="en-US" altLang="ja-JP" sz="1400" dirty="0"/>
          </a:p>
          <a:p>
            <a:pPr algn="l" eaLnBrk="1" hangingPunct="1">
              <a:spcBef>
                <a:spcPct val="30000"/>
              </a:spcBef>
              <a:defRPr/>
            </a:pPr>
            <a:endParaRPr kumimoji="1" lang="en-US" altLang="ja-JP" sz="1400" dirty="0"/>
          </a:p>
          <a:p>
            <a:pPr algn="l" eaLnBrk="1" hangingPunct="1">
              <a:spcBef>
                <a:spcPct val="30000"/>
              </a:spcBef>
              <a:defRPr/>
            </a:pPr>
            <a:r>
              <a:rPr kumimoji="1" lang="ja-JP" altLang="en-US" sz="1400" dirty="0"/>
              <a:t>を具体的に記述すること。</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7"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２．目指すビジネスモデルと成果目標</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①目指すビジネスモデル</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412556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28588" y="908720"/>
            <a:ext cx="9648825" cy="5904656"/>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t>目指すビジネスモデルの実現に向けた中長期のステップ</a:t>
            </a:r>
            <a:endParaRPr kumimoji="1" lang="en-US" altLang="ja-JP" sz="1400" dirty="0"/>
          </a:p>
          <a:p>
            <a:pPr marL="266700" indent="-266700" algn="l">
              <a:spcBef>
                <a:spcPct val="30000"/>
              </a:spcBef>
              <a:buFont typeface="Wingdings" pitchFamily="2" charset="2"/>
              <a:buChar char="ü"/>
              <a:defRPr/>
            </a:pPr>
            <a:r>
              <a:rPr kumimoji="1" lang="ja-JP" altLang="en-US" sz="1400" dirty="0"/>
              <a:t>各ステップにおけるマイルストーン（達成したい目標）</a:t>
            </a:r>
            <a:endParaRPr kumimoji="1" lang="en-US" altLang="ja-JP" sz="1400" dirty="0"/>
          </a:p>
          <a:p>
            <a:pPr algn="l">
              <a:spcBef>
                <a:spcPct val="30000"/>
              </a:spcBef>
              <a:defRPr/>
            </a:pPr>
            <a:endParaRPr kumimoji="1" lang="en-US" altLang="ja-JP" sz="1400" dirty="0"/>
          </a:p>
          <a:p>
            <a:pPr algn="l">
              <a:spcBef>
                <a:spcPct val="30000"/>
              </a:spcBef>
              <a:defRPr/>
            </a:pPr>
            <a:r>
              <a:rPr kumimoji="1" lang="ja-JP" altLang="en-US" sz="1400" dirty="0"/>
              <a:t>を具体的に記述すること。</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7"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２．目指すビジネスモデルと成果目標</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②ビジネスモデル構築に向けたロードマップ</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266915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28588" y="908720"/>
            <a:ext cx="9648825" cy="5904656"/>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t>本補助事業により達成したい成果目標の詳細</a:t>
            </a:r>
            <a:endParaRPr kumimoji="1" lang="en-US" altLang="ja-JP" sz="1400" dirty="0"/>
          </a:p>
          <a:p>
            <a:pPr marL="266700" indent="-266700" algn="l">
              <a:spcBef>
                <a:spcPct val="30000"/>
              </a:spcBef>
              <a:buFont typeface="Wingdings" pitchFamily="2" charset="2"/>
              <a:buChar char="ü"/>
              <a:defRPr/>
            </a:pPr>
            <a:r>
              <a:rPr kumimoji="1" lang="ja-JP" altLang="en-US" sz="1400" dirty="0"/>
              <a:t>目標達成に向けたプランとその実現に向けた裏付け</a:t>
            </a:r>
            <a:endParaRPr kumimoji="1" lang="en-US" altLang="ja-JP" sz="1400" dirty="0"/>
          </a:p>
          <a:p>
            <a:pPr marL="266700" indent="-266700" algn="l">
              <a:spcBef>
                <a:spcPct val="30000"/>
              </a:spcBef>
              <a:buFont typeface="Wingdings" pitchFamily="2" charset="2"/>
              <a:buChar char="ü"/>
              <a:defRPr/>
            </a:pPr>
            <a:r>
              <a:rPr lang="ja-JP" altLang="en-US" sz="1400" dirty="0">
                <a:latin typeface="+mj-ea"/>
              </a:rPr>
              <a:t>実施フィールド、提供サービス、対象者、対象者数など</a:t>
            </a:r>
            <a:endParaRPr lang="en-US" altLang="ja-JP" sz="1400" dirty="0">
              <a:latin typeface="+mj-ea"/>
            </a:endParaRPr>
          </a:p>
          <a:p>
            <a:pPr algn="l">
              <a:spcBef>
                <a:spcPct val="30000"/>
              </a:spcBef>
              <a:defRPr/>
            </a:pPr>
            <a:endParaRPr kumimoji="1" lang="en-US" altLang="ja-JP" sz="1400" dirty="0"/>
          </a:p>
          <a:p>
            <a:pPr algn="l">
              <a:spcBef>
                <a:spcPct val="30000"/>
              </a:spcBef>
              <a:defRPr/>
            </a:pPr>
            <a:r>
              <a:rPr lang="ja-JP" altLang="en-US" sz="1400" dirty="0">
                <a:latin typeface="+mj-ea"/>
              </a:rPr>
              <a:t>可能な限り具体的な数値や名称を記載すること</a:t>
            </a:r>
            <a:r>
              <a:rPr kumimoji="1" lang="ja-JP" altLang="en-US" sz="1400" dirty="0"/>
              <a:t>。</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7"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３．補助事業の実施方法</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①補助事業の成果目標と達成方法</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366136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ChangeArrowheads="1"/>
          </p:cNvSpPr>
          <p:nvPr/>
        </p:nvSpPr>
        <p:spPr bwMode="auto">
          <a:xfrm>
            <a:off x="128588" y="908721"/>
            <a:ext cx="9648825" cy="568893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目標達成に向けて取り組むタスクと担当する団体について記述すること（申請団体、参加団体、もしくは外注する場合は「外注先」と記述）</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本事業の開始（８月後半）から終了（２０２１年２月）までのスケジュールを記述すること。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事業を効率的に進めるためのスケジュール上の創意工夫等がある場合は示すこと。</a:t>
            </a:r>
            <a:endParaRPr kumimoji="1" lang="en-US" altLang="ja-JP" sz="1400" dirty="0"/>
          </a:p>
          <a:p>
            <a:pPr marL="387350" indent="-285750" algn="l" eaLnBrk="1" hangingPunct="1">
              <a:spcBef>
                <a:spcPct val="30000"/>
              </a:spcBef>
              <a:buFont typeface="Wingdings" panose="05000000000000000000" pitchFamily="2" charset="2"/>
              <a:buChar char="ü"/>
              <a:defRPr/>
            </a:pPr>
            <a:r>
              <a:rPr lang="ja-JP" altLang="en-US" sz="1400" dirty="0">
                <a:latin typeface="+mj-ea"/>
              </a:rPr>
              <a:t>「実施スケジュール」に記載した「実施事項」ごとに、本年度の目標達成に向けた取組内容とタスクを詳細に記載すること。</a:t>
            </a:r>
          </a:p>
          <a:p>
            <a:pPr marL="387350" indent="-285750" algn="l" eaLnBrk="1" hangingPunct="1">
              <a:spcBef>
                <a:spcPct val="30000"/>
              </a:spcBef>
              <a:buFont typeface="Wingdings" panose="05000000000000000000" pitchFamily="2" charset="2"/>
              <a:buChar char="ü"/>
              <a:defRPr/>
            </a:pPr>
            <a:endParaRPr kumimoji="1" lang="ja-JP" altLang="en-US" sz="1400" dirty="0"/>
          </a:p>
        </p:txBody>
      </p:sp>
      <p:sp>
        <p:nvSpPr>
          <p:cNvPr id="15366" name="Rectangle 9"/>
          <p:cNvSpPr>
            <a:spLocks noChangeArrowheads="1"/>
          </p:cNvSpPr>
          <p:nvPr/>
        </p:nvSpPr>
        <p:spPr bwMode="auto">
          <a:xfrm>
            <a:off x="199678" y="2348880"/>
            <a:ext cx="1511300" cy="50405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dirty="0"/>
              <a:t>スケジュール</a:t>
            </a:r>
            <a:endParaRPr lang="en-US" altLang="ja-JP" sz="1600" b="1" dirty="0"/>
          </a:p>
          <a:p>
            <a:pPr eaLnBrk="1" hangingPunct="1"/>
            <a:r>
              <a:rPr lang="ja-JP" altLang="en-US" sz="1600" b="1" dirty="0"/>
              <a:t>記述例</a:t>
            </a:r>
          </a:p>
        </p:txBody>
      </p:sp>
      <p:sp>
        <p:nvSpPr>
          <p:cNvPr id="10"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pic>
        <p:nvPicPr>
          <p:cNvPr id="2" name="図 1"/>
          <p:cNvPicPr>
            <a:picLocks noChangeAspect="1"/>
          </p:cNvPicPr>
          <p:nvPr/>
        </p:nvPicPr>
        <p:blipFill>
          <a:blip r:embed="rId3"/>
          <a:stretch>
            <a:fillRect/>
          </a:stretch>
        </p:blipFill>
        <p:spPr>
          <a:xfrm>
            <a:off x="1999878" y="2348880"/>
            <a:ext cx="6184957" cy="4211148"/>
          </a:xfrm>
          <a:prstGeom prst="rect">
            <a:avLst/>
          </a:prstGeom>
        </p:spPr>
      </p:pic>
      <p:sp>
        <p:nvSpPr>
          <p:cNvPr id="8"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３．補助事業の実施方法</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②実施事項とスケジュール</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40703689"/>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0</Pages>
  <Words>2866</Words>
  <Characters>0</Characters>
  <Application>Microsoft Office PowerPoint</Application>
  <DocSecurity>0</DocSecurity>
  <PresentationFormat>ユーザー設定</PresentationFormat>
  <Lines>0</Lines>
  <Paragraphs>329</Paragraphs>
  <Slides>13</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HGPｺﾞｼｯｸE</vt:lpstr>
      <vt:lpstr>HGPｺﾞｼｯｸM</vt:lpstr>
      <vt:lpstr>HG丸ｺﾞｼｯｸM-PRO</vt:lpstr>
      <vt:lpstr>ＭＳ Ｐゴシック</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2020-05-28T04:09:18Z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ies>
</file>